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64" y="96"/>
      </p:cViewPr>
      <p:guideLst>
        <p:guide orient="horz" pos="136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3064897c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3064897c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53ef4914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53ef4914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34a4c377f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34a4c377f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53ef4914e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53ef4914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34a4c377f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34a4c377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53ef4914e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53ef4914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53ef4914e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53ef4914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53ef4914e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53ef4914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34a4c377f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34a4c377f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34a4c377f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34a4c377f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34a4c377f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34a4c377f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34a4c377f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34a4c377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a:t>
            </a:r>
            <a:endParaRPr/>
          </a:p>
          <a:p>
            <a:pPr marL="0" lvl="0" indent="0" algn="l" rtl="0">
              <a:spcBef>
                <a:spcPts val="0"/>
              </a:spcBef>
              <a:spcAft>
                <a:spcPts val="0"/>
              </a:spcAft>
              <a:buNone/>
            </a:pPr>
            <a:endParaRPr/>
          </a:p>
          <a:p>
            <a:pPr marL="0" lvl="0" indent="0" algn="l" rtl="0">
              <a:spcBef>
                <a:spcPts val="0"/>
              </a:spcBef>
              <a:spcAft>
                <a:spcPts val="0"/>
              </a:spcAft>
              <a:buNone/>
            </a:pPr>
            <a:r>
              <a:rPr lang="en"/>
              <a:t>Distance motion કલર પલ્સ ટેમ્પરેચર યુનિટી લો ફિંગર પ્રિન્ટ ટચ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34a4c377f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34a4c377f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34a4c377f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34a4c377f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33647784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33647784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34a4c377f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34a4c377f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33d0da6b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33d0da6b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33d0da6b8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33d0da6b8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34a4c377f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34a4c377f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34a4c377f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34a4c377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34a4c377f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34a4c377f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34a4c377f_1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34a4c377f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4a4c377f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4a4c377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34a4c377f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34a4c377f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34a4c377f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34a4c377f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36342bf3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36342bf3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36342bf3f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36342bf3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36342bf3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36342bf3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36342bf3f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36342bf3f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36342bf3f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836342bf3f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36342bf3f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36342bf3f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36342bf3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36342bf3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413708a7d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413708a7d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4a4c377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4a4c37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4a4c377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34a4c37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34a4c377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34a4c377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4a4c377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4a4c377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34a4c377f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34a4c377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34a4c377f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34a4c377f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lastminuteengineers.com/" TargetMode="Externa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hyperlink" Target="https://lastminuteengineers.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lastminuteengineers.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062975" y="1909975"/>
            <a:ext cx="3018000" cy="53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990000"/>
                </a:solidFill>
              </a:rPr>
              <a:t>INPUT DEVICES</a:t>
            </a:r>
            <a:endParaRPr sz="500" b="1"/>
          </a:p>
        </p:txBody>
      </p:sp>
      <p:sp>
        <p:nvSpPr>
          <p:cNvPr id="56" name="Google Shape;56;p13"/>
          <p:cNvSpPr txBox="1"/>
          <p:nvPr/>
        </p:nvSpPr>
        <p:spPr>
          <a:xfrm>
            <a:off x="1386900" y="2229350"/>
            <a:ext cx="6370200" cy="8286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600"/>
              </a:spcAft>
              <a:buNone/>
            </a:pPr>
            <a:r>
              <a:rPr lang="en" sz="4200" b="1" dirty="0">
                <a:solidFill>
                  <a:srgbClr val="387ED1"/>
                </a:solidFill>
                <a:highlight>
                  <a:srgbClr val="FFFFFF"/>
                </a:highlight>
              </a:rPr>
              <a:t>Types of Sensors</a:t>
            </a:r>
            <a:endParaRPr sz="4200" b="1" dirty="0">
              <a:solidFill>
                <a:srgbClr val="387ED1"/>
              </a:solidFill>
              <a:highlight>
                <a:srgbClr val="FFFFFF"/>
              </a:highlight>
            </a:endParaRPr>
          </a:p>
        </p:txBody>
      </p:sp>
      <p:sp>
        <p:nvSpPr>
          <p:cNvPr id="58" name="Google Shape;58;p13"/>
          <p:cNvSpPr txBox="1"/>
          <p:nvPr/>
        </p:nvSpPr>
        <p:spPr>
          <a:xfrm>
            <a:off x="3454175" y="4746793"/>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2" name="Google Shape;58;p13"/>
          <p:cNvSpPr txBox="1"/>
          <p:nvPr/>
        </p:nvSpPr>
        <p:spPr>
          <a:xfrm>
            <a:off x="3454175" y="42309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Dhruv Saidava</a:t>
            </a:r>
            <a:endParaRPr sz="1800" b="1" dirty="0"/>
          </a:p>
        </p:txBody>
      </p:sp>
      <p:sp>
        <p:nvSpPr>
          <p:cNvPr id="13" name="Google Shape;58;p13"/>
          <p:cNvSpPr txBox="1"/>
          <p:nvPr/>
        </p:nvSpPr>
        <p:spPr>
          <a:xfrm>
            <a:off x="3454175" y="39165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1" dirty="0" smtClean="0"/>
              <a:t>B</a:t>
            </a:r>
            <a:r>
              <a:rPr lang="en" sz="1600" b="1" dirty="0"/>
              <a:t>y</a:t>
            </a:r>
            <a:endParaRPr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1" name="Google Shape;271;p26"/>
          <p:cNvPicPr preferRelativeResize="0"/>
          <p:nvPr/>
        </p:nvPicPr>
        <p:blipFill rotWithShape="1">
          <a:blip r:embed="rId3">
            <a:alphaModFix/>
          </a:blip>
          <a:srcRect l="-1193" t="-4237" r="-836" b="-3046"/>
          <a:stretch/>
        </p:blipFill>
        <p:spPr>
          <a:xfrm>
            <a:off x="1028675" y="142025"/>
            <a:ext cx="5357026" cy="3802075"/>
          </a:xfrm>
          <a:prstGeom prst="rect">
            <a:avLst/>
          </a:prstGeom>
          <a:noFill/>
          <a:ln>
            <a:noFill/>
          </a:ln>
        </p:spPr>
      </p:pic>
      <p:sp>
        <p:nvSpPr>
          <p:cNvPr id="272" name="Google Shape;272;p26"/>
          <p:cNvSpPr txBox="1"/>
          <p:nvPr/>
        </p:nvSpPr>
        <p:spPr>
          <a:xfrm>
            <a:off x="1902650" y="3691525"/>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73" name="Google Shape;273;p26"/>
          <p:cNvSpPr txBox="1"/>
          <p:nvPr/>
        </p:nvSpPr>
        <p:spPr>
          <a:xfrm>
            <a:off x="5848525" y="677676"/>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PIR Sensor</a:t>
            </a:r>
            <a:endParaRPr sz="1600" b="1"/>
          </a:p>
        </p:txBody>
      </p:sp>
      <p:sp>
        <p:nvSpPr>
          <p:cNvPr id="274" name="Google Shape;274;p26"/>
          <p:cNvSpPr txBox="1"/>
          <p:nvPr/>
        </p:nvSpPr>
        <p:spPr>
          <a:xfrm>
            <a:off x="5715075" y="2599925"/>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75" name="Google Shape;275;p26"/>
          <p:cNvSpPr txBox="1"/>
          <p:nvPr/>
        </p:nvSpPr>
        <p:spPr>
          <a:xfrm>
            <a:off x="4313425" y="1418125"/>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Buzzer</a:t>
            </a:r>
            <a:endParaRPr sz="1600" b="1"/>
          </a:p>
        </p:txBody>
      </p:sp>
      <p:sp>
        <p:nvSpPr>
          <p:cNvPr id="276" name="Google Shape;276;p26"/>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Detect the movements and alert through buzzer</a:t>
            </a:r>
            <a:endParaRPr sz="2400" b="1">
              <a:solidFill>
                <a:srgbClr val="2EA3F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2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EMS-005-A</a:t>
            </a:r>
            <a:endParaRPr b="1"/>
          </a:p>
        </p:txBody>
      </p:sp>
      <p:sp>
        <p:nvSpPr>
          <p:cNvPr id="283" name="Google Shape;283;p2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ULTRASONIC SENSOR</a:t>
            </a:r>
            <a:endParaRPr sz="1800" b="1">
              <a:solidFill>
                <a:srgbClr val="990000"/>
              </a:solidFill>
            </a:endParaRPr>
          </a:p>
        </p:txBody>
      </p:sp>
      <p:pic>
        <p:nvPicPr>
          <p:cNvPr id="284" name="Google Shape;284;p27"/>
          <p:cNvPicPr preferRelativeResize="0"/>
          <p:nvPr/>
        </p:nvPicPr>
        <p:blipFill rotWithShape="1">
          <a:blip r:embed="rId3">
            <a:alphaModFix/>
          </a:blip>
          <a:srcRect t="23042" b="18665"/>
          <a:stretch/>
        </p:blipFill>
        <p:spPr>
          <a:xfrm>
            <a:off x="954625" y="1690500"/>
            <a:ext cx="3676424" cy="2143124"/>
          </a:xfrm>
          <a:prstGeom prst="rect">
            <a:avLst/>
          </a:prstGeom>
          <a:noFill/>
          <a:ln>
            <a:noFill/>
          </a:ln>
        </p:spPr>
      </p:pic>
      <p:sp>
        <p:nvSpPr>
          <p:cNvPr id="285" name="Google Shape;285;p27"/>
          <p:cNvSpPr txBox="1"/>
          <p:nvPr/>
        </p:nvSpPr>
        <p:spPr>
          <a:xfrm>
            <a:off x="5204625" y="11789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00000A"/>
                </a:solidFill>
              </a:rPr>
              <a:t>Ultrasonic sensor works in the way the bats do using echolocation. </a:t>
            </a:r>
            <a:r>
              <a:rPr lang="en" sz="1200">
                <a:solidFill>
                  <a:schemeClr val="dk1"/>
                </a:solidFill>
              </a:rPr>
              <a:t>An Ultrasonic transmitter/receiver sensor is used to measure distance to an object by timing the delay of echo from the object after a signal has been transmitted. This integrated sensor shown here </a:t>
            </a:r>
            <a:r>
              <a:rPr lang="en" sz="1200">
                <a:solidFill>
                  <a:srgbClr val="00000A"/>
                </a:solidFill>
              </a:rPr>
              <a:t>has two transducers, one is a transmitter sending sound pulse of frequency greater than 20kHz, while the other is a receiver which detects the reflected sound pulse and creates an electrical signal to estimate the distance.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1" name="Google Shape;291;p28"/>
          <p:cNvPicPr preferRelativeResize="0"/>
          <p:nvPr/>
        </p:nvPicPr>
        <p:blipFill>
          <a:blip r:embed="rId3">
            <a:alphaModFix/>
          </a:blip>
          <a:stretch>
            <a:fillRect/>
          </a:stretch>
        </p:blipFill>
        <p:spPr>
          <a:xfrm>
            <a:off x="71950" y="582150"/>
            <a:ext cx="8839200" cy="2791714"/>
          </a:xfrm>
          <a:prstGeom prst="rect">
            <a:avLst/>
          </a:prstGeom>
          <a:noFill/>
          <a:ln>
            <a:noFill/>
          </a:ln>
        </p:spPr>
      </p:pic>
      <p:sp>
        <p:nvSpPr>
          <p:cNvPr id="292" name="Google Shape;292;p28"/>
          <p:cNvSpPr txBox="1"/>
          <p:nvPr/>
        </p:nvSpPr>
        <p:spPr>
          <a:xfrm>
            <a:off x="523750" y="3666250"/>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93" name="Google Shape;293;p28"/>
          <p:cNvSpPr txBox="1"/>
          <p:nvPr/>
        </p:nvSpPr>
        <p:spPr>
          <a:xfrm>
            <a:off x="3426250" y="3666250"/>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Ultrasonic Sensor</a:t>
            </a:r>
            <a:endParaRPr sz="1600" b="1"/>
          </a:p>
        </p:txBody>
      </p:sp>
      <p:sp>
        <p:nvSpPr>
          <p:cNvPr id="294" name="Google Shape;294;p28"/>
          <p:cNvSpPr txBox="1"/>
          <p:nvPr/>
        </p:nvSpPr>
        <p:spPr>
          <a:xfrm>
            <a:off x="6097050" y="3666250"/>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Liquid Crystal Display</a:t>
            </a:r>
            <a:endParaRPr sz="1600" b="1"/>
          </a:p>
        </p:txBody>
      </p:sp>
      <p:sp>
        <p:nvSpPr>
          <p:cNvPr id="295" name="Google Shape;295;p28"/>
          <p:cNvSpPr txBox="1"/>
          <p:nvPr/>
        </p:nvSpPr>
        <p:spPr>
          <a:xfrm>
            <a:off x="6325800" y="2195525"/>
            <a:ext cx="21306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ourier New"/>
                <a:ea typeface="Courier New"/>
                <a:cs typeface="Courier New"/>
                <a:sym typeface="Courier New"/>
              </a:rPr>
              <a:t>Distance : 15 CM</a:t>
            </a:r>
            <a:endParaRPr sz="1500" b="1">
              <a:latin typeface="Courier New"/>
              <a:ea typeface="Courier New"/>
              <a:cs typeface="Courier New"/>
              <a:sym typeface="Courier New"/>
            </a:endParaRPr>
          </a:p>
        </p:txBody>
      </p:sp>
      <p:sp>
        <p:nvSpPr>
          <p:cNvPr id="296" name="Google Shape;296;p28"/>
          <p:cNvSpPr txBox="1"/>
          <p:nvPr/>
        </p:nvSpPr>
        <p:spPr>
          <a:xfrm>
            <a:off x="3551500" y="3314050"/>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97" name="Google Shape;297;p28"/>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Measuring Distance and Displaying that  on LCD</a:t>
            </a:r>
            <a:endParaRPr sz="2400" b="1">
              <a:solidFill>
                <a:srgbClr val="2EA3F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29"/>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04" name="Google Shape;304;p29"/>
          <p:cNvPicPr preferRelativeResize="0"/>
          <p:nvPr/>
        </p:nvPicPr>
        <p:blipFill>
          <a:blip r:embed="rId3">
            <a:alphaModFix/>
          </a:blip>
          <a:stretch>
            <a:fillRect/>
          </a:stretch>
        </p:blipFill>
        <p:spPr>
          <a:xfrm>
            <a:off x="326975" y="1325250"/>
            <a:ext cx="3124400" cy="2746175"/>
          </a:xfrm>
          <a:prstGeom prst="rect">
            <a:avLst/>
          </a:prstGeom>
          <a:noFill/>
          <a:ln>
            <a:noFill/>
          </a:ln>
        </p:spPr>
      </p:pic>
      <p:pic>
        <p:nvPicPr>
          <p:cNvPr id="305" name="Google Shape;305;p29"/>
          <p:cNvPicPr preferRelativeResize="0"/>
          <p:nvPr/>
        </p:nvPicPr>
        <p:blipFill>
          <a:blip r:embed="rId4">
            <a:alphaModFix/>
          </a:blip>
          <a:stretch>
            <a:fillRect/>
          </a:stretch>
        </p:blipFill>
        <p:spPr>
          <a:xfrm>
            <a:off x="4906425" y="970650"/>
            <a:ext cx="3276600" cy="3600450"/>
          </a:xfrm>
          <a:prstGeom prst="rect">
            <a:avLst/>
          </a:prstGeom>
          <a:noFill/>
          <a:ln>
            <a:noFill/>
          </a:ln>
        </p:spPr>
      </p:pic>
      <p:sp>
        <p:nvSpPr>
          <p:cNvPr id="306" name="Google Shape;306;p29"/>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5"/>
              </a:rPr>
              <a:t>https://lastminuteengineers.com/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3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13" name="Google Shape;313;p30"/>
          <p:cNvPicPr preferRelativeResize="0"/>
          <p:nvPr/>
        </p:nvPicPr>
        <p:blipFill>
          <a:blip r:embed="rId3">
            <a:alphaModFix/>
          </a:blip>
          <a:stretch>
            <a:fillRect/>
          </a:stretch>
        </p:blipFill>
        <p:spPr>
          <a:xfrm>
            <a:off x="332450" y="1434288"/>
            <a:ext cx="3886200" cy="1952625"/>
          </a:xfrm>
          <a:prstGeom prst="rect">
            <a:avLst/>
          </a:prstGeom>
          <a:noFill/>
          <a:ln>
            <a:noFill/>
          </a:ln>
        </p:spPr>
      </p:pic>
      <p:sp>
        <p:nvSpPr>
          <p:cNvPr id="314" name="Google Shape;314;p30"/>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4"/>
              </a:rPr>
              <a:t>https://lastminuteengineers.com/</a:t>
            </a:r>
            <a:endParaRPr/>
          </a:p>
        </p:txBody>
      </p:sp>
      <p:pic>
        <p:nvPicPr>
          <p:cNvPr id="315" name="Google Shape;315;p30"/>
          <p:cNvPicPr preferRelativeResize="0"/>
          <p:nvPr/>
        </p:nvPicPr>
        <p:blipFill>
          <a:blip r:embed="rId5">
            <a:alphaModFix/>
          </a:blip>
          <a:stretch>
            <a:fillRect/>
          </a:stretch>
        </p:blipFill>
        <p:spPr>
          <a:xfrm>
            <a:off x="4572000" y="1034250"/>
            <a:ext cx="3952875" cy="2752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31"/>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sp>
        <p:nvSpPr>
          <p:cNvPr id="322" name="Google Shape;322;p31"/>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3"/>
              </a:rPr>
              <a:t>https://lastminuteengineers.com/</a:t>
            </a:r>
            <a:endParaRPr/>
          </a:p>
        </p:txBody>
      </p:sp>
      <p:pic>
        <p:nvPicPr>
          <p:cNvPr id="323" name="Google Shape;323;p31"/>
          <p:cNvPicPr preferRelativeResize="0"/>
          <p:nvPr/>
        </p:nvPicPr>
        <p:blipFill>
          <a:blip r:embed="rId4">
            <a:alphaModFix/>
          </a:blip>
          <a:stretch>
            <a:fillRect/>
          </a:stretch>
        </p:blipFill>
        <p:spPr>
          <a:xfrm>
            <a:off x="3192700" y="822925"/>
            <a:ext cx="5543550" cy="2943225"/>
          </a:xfrm>
          <a:prstGeom prst="rect">
            <a:avLst/>
          </a:prstGeom>
          <a:noFill/>
          <a:ln>
            <a:noFill/>
          </a:ln>
        </p:spPr>
      </p:pic>
      <p:pic>
        <p:nvPicPr>
          <p:cNvPr id="324" name="Google Shape;324;p31"/>
          <p:cNvPicPr preferRelativeResize="0"/>
          <p:nvPr/>
        </p:nvPicPr>
        <p:blipFill>
          <a:blip r:embed="rId5">
            <a:alphaModFix/>
          </a:blip>
          <a:stretch>
            <a:fillRect/>
          </a:stretch>
        </p:blipFill>
        <p:spPr>
          <a:xfrm>
            <a:off x="152400" y="661775"/>
            <a:ext cx="2887900" cy="32122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331" name="Google Shape;331;p3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RAIN SENSOR</a:t>
            </a:r>
            <a:endParaRPr sz="1800" b="1">
              <a:solidFill>
                <a:srgbClr val="990000"/>
              </a:solidFill>
            </a:endParaRPr>
          </a:p>
        </p:txBody>
      </p:sp>
      <p:pic>
        <p:nvPicPr>
          <p:cNvPr id="332" name="Google Shape;332;p32"/>
          <p:cNvPicPr preferRelativeResize="0"/>
          <p:nvPr/>
        </p:nvPicPr>
        <p:blipFill rotWithShape="1">
          <a:blip r:embed="rId3">
            <a:alphaModFix/>
          </a:blip>
          <a:srcRect t="7390"/>
          <a:stretch/>
        </p:blipFill>
        <p:spPr>
          <a:xfrm>
            <a:off x="895175" y="1567570"/>
            <a:ext cx="3747600" cy="2008368"/>
          </a:xfrm>
          <a:prstGeom prst="rect">
            <a:avLst/>
          </a:prstGeom>
          <a:noFill/>
          <a:ln>
            <a:noFill/>
          </a:ln>
        </p:spPr>
      </p:pic>
      <p:sp>
        <p:nvSpPr>
          <p:cNvPr id="333" name="Google Shape;333;p32"/>
          <p:cNvSpPr txBox="1"/>
          <p:nvPr/>
        </p:nvSpPr>
        <p:spPr>
          <a:xfrm>
            <a:off x="5256675" y="1552996"/>
            <a:ext cx="3000000" cy="1965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Rain sensor is a switching device that makes use of rainfall for activation purposes. The principle of the working of the rain sensor is that whenever it detects water, it automatically closes the switch. The main applications of the rain sensor are in water conservation devices in irrigations, keeping the interiors of the automobile safe form the moisture.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EMS-013-A</a:t>
            </a:r>
            <a:endParaRPr b="1"/>
          </a:p>
        </p:txBody>
      </p:sp>
      <p:sp>
        <p:nvSpPr>
          <p:cNvPr id="340" name="Google Shape;340;p3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COLOR SENSOR</a:t>
            </a:r>
            <a:endParaRPr sz="1800" b="1">
              <a:solidFill>
                <a:srgbClr val="990000"/>
              </a:solidFill>
            </a:endParaRPr>
          </a:p>
        </p:txBody>
      </p:sp>
      <p:pic>
        <p:nvPicPr>
          <p:cNvPr id="341" name="Google Shape;341;p33"/>
          <p:cNvPicPr preferRelativeResize="0"/>
          <p:nvPr/>
        </p:nvPicPr>
        <p:blipFill>
          <a:blip r:embed="rId3">
            <a:alphaModFix/>
          </a:blip>
          <a:stretch>
            <a:fillRect/>
          </a:stretch>
        </p:blipFill>
        <p:spPr>
          <a:xfrm>
            <a:off x="567100" y="1976250"/>
            <a:ext cx="2065675" cy="1942099"/>
          </a:xfrm>
          <a:prstGeom prst="rect">
            <a:avLst/>
          </a:prstGeom>
          <a:noFill/>
          <a:ln>
            <a:noFill/>
          </a:ln>
        </p:spPr>
      </p:pic>
      <p:pic>
        <p:nvPicPr>
          <p:cNvPr id="342" name="Google Shape;342;p33"/>
          <p:cNvPicPr preferRelativeResize="0"/>
          <p:nvPr/>
        </p:nvPicPr>
        <p:blipFill rotWithShape="1">
          <a:blip r:embed="rId4">
            <a:alphaModFix/>
          </a:blip>
          <a:srcRect b="15739"/>
          <a:stretch/>
        </p:blipFill>
        <p:spPr>
          <a:xfrm>
            <a:off x="2938100" y="2163775"/>
            <a:ext cx="2895600" cy="1268125"/>
          </a:xfrm>
          <a:prstGeom prst="rect">
            <a:avLst/>
          </a:prstGeom>
          <a:noFill/>
          <a:ln>
            <a:noFill/>
          </a:ln>
        </p:spPr>
      </p:pic>
      <p:sp>
        <p:nvSpPr>
          <p:cNvPr id="343" name="Google Shape;343;p33"/>
          <p:cNvSpPr txBox="1"/>
          <p:nvPr/>
        </p:nvSpPr>
        <p:spPr>
          <a:xfrm>
            <a:off x="5650850" y="1260425"/>
            <a:ext cx="3000000" cy="237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highlight>
                  <a:schemeClr val="lt1"/>
                </a:highlight>
              </a:rPr>
              <a:t>A color sensor has the ability to detect the color of the material. Usually the detection of the colors takes place in RGB scale. The RGB refers to the system of representation of colors which are to be used in the computer display. Individual color filters are evenly distributed thoughout the sensor array so as to eliminate any kind of location specific bias for color matching.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EMS-015-A</a:t>
            </a:r>
            <a:endParaRPr b="1"/>
          </a:p>
        </p:txBody>
      </p:sp>
      <p:sp>
        <p:nvSpPr>
          <p:cNvPr id="350" name="Google Shape;350;p3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CAPACITIVE TOUCH SENSOR</a:t>
            </a:r>
            <a:endParaRPr sz="1800" b="1">
              <a:solidFill>
                <a:srgbClr val="990000"/>
              </a:solidFill>
            </a:endParaRPr>
          </a:p>
        </p:txBody>
      </p:sp>
      <p:pic>
        <p:nvPicPr>
          <p:cNvPr id="351" name="Google Shape;351;p34"/>
          <p:cNvPicPr preferRelativeResize="0"/>
          <p:nvPr/>
        </p:nvPicPr>
        <p:blipFill>
          <a:blip r:embed="rId3">
            <a:alphaModFix/>
          </a:blip>
          <a:stretch>
            <a:fillRect/>
          </a:stretch>
        </p:blipFill>
        <p:spPr>
          <a:xfrm>
            <a:off x="1075125" y="1562857"/>
            <a:ext cx="2787150" cy="2017780"/>
          </a:xfrm>
          <a:prstGeom prst="rect">
            <a:avLst/>
          </a:prstGeom>
          <a:noFill/>
          <a:ln>
            <a:noFill/>
          </a:ln>
        </p:spPr>
      </p:pic>
      <p:sp>
        <p:nvSpPr>
          <p:cNvPr id="352" name="Google Shape;352;p34"/>
          <p:cNvSpPr txBox="1"/>
          <p:nvPr/>
        </p:nvSpPr>
        <p:spPr>
          <a:xfrm>
            <a:off x="5091275" y="10370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touch detector converts the capacitance of our body into a signal to detect finger touch. Capacitive touch sensors are found in common home appliances, automotive interface, and industrial applications. Touch sensors, unlike mechanical devices, does not comprise of any moving part. Hence, they are more durable than mechanical input devices. Touch sensors are robust as there are no openings for either humidity or dust to enter.</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58" name="Google Shape;358;p3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EMS-017-A</a:t>
            </a:r>
            <a:endParaRPr b="1"/>
          </a:p>
        </p:txBody>
      </p:sp>
      <p:sp>
        <p:nvSpPr>
          <p:cNvPr id="359" name="Google Shape;359;p3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FLOW RATE SENSOR</a:t>
            </a:r>
            <a:endParaRPr sz="1800" b="1">
              <a:solidFill>
                <a:srgbClr val="990000"/>
              </a:solidFill>
            </a:endParaRPr>
          </a:p>
        </p:txBody>
      </p:sp>
      <p:pic>
        <p:nvPicPr>
          <p:cNvPr id="360" name="Google Shape;360;p35"/>
          <p:cNvPicPr preferRelativeResize="0"/>
          <p:nvPr/>
        </p:nvPicPr>
        <p:blipFill>
          <a:blip r:embed="rId4">
            <a:alphaModFix/>
          </a:blip>
          <a:stretch>
            <a:fillRect/>
          </a:stretch>
        </p:blipFill>
        <p:spPr>
          <a:xfrm>
            <a:off x="1099800" y="1341800"/>
            <a:ext cx="2380050" cy="2380050"/>
          </a:xfrm>
          <a:prstGeom prst="rect">
            <a:avLst/>
          </a:prstGeom>
          <a:noFill/>
          <a:ln>
            <a:noFill/>
          </a:ln>
        </p:spPr>
      </p:pic>
      <p:sp>
        <p:nvSpPr>
          <p:cNvPr id="361" name="Google Shape;361;p35"/>
          <p:cNvSpPr txBox="1"/>
          <p:nvPr/>
        </p:nvSpPr>
        <p:spPr>
          <a:xfrm>
            <a:off x="4654475" y="1341800"/>
            <a:ext cx="3000000" cy="20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Rate of flow of liquid is measured by flow sensor. It is built with a combination of water valve body, water rotor and a hall effect sensor. The difference in the flow causes the speed of the rotor to change and the corresponding change in output generated corresponding to the every pulse of the rotor  is conveyed using the hall effect sensor.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322719" y="970457"/>
            <a:ext cx="1300881" cy="889042"/>
            <a:chOff x="416675" y="1299300"/>
            <a:chExt cx="1409100" cy="963000"/>
          </a:xfrm>
        </p:grpSpPr>
        <p:pic>
          <p:nvPicPr>
            <p:cNvPr id="99" name="Google Shape;99;p18"/>
            <p:cNvPicPr preferRelativeResize="0"/>
            <p:nvPr/>
          </p:nvPicPr>
          <p:blipFill>
            <a:blip r:embed="rId3">
              <a:alphaModFix/>
            </a:blip>
            <a:stretch>
              <a:fillRect/>
            </a:stretch>
          </p:blipFill>
          <p:spPr>
            <a:xfrm>
              <a:off x="880475" y="1299300"/>
              <a:ext cx="481500" cy="481500"/>
            </a:xfrm>
            <a:prstGeom prst="rect">
              <a:avLst/>
            </a:prstGeom>
            <a:noFill/>
            <a:ln>
              <a:noFill/>
            </a:ln>
          </p:spPr>
        </p:pic>
        <p:sp>
          <p:nvSpPr>
            <p:cNvPr id="100" name="Google Shape;100;p18"/>
            <p:cNvSpPr txBox="1"/>
            <p:nvPr/>
          </p:nvSpPr>
          <p:spPr>
            <a:xfrm>
              <a:off x="416675" y="1780800"/>
              <a:ext cx="1409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Distance</a:t>
              </a:r>
              <a:endParaRPr sz="1600" b="1"/>
            </a:p>
          </p:txBody>
        </p:sp>
      </p:grpSp>
      <p:sp>
        <p:nvSpPr>
          <p:cNvPr id="101" name="Google Shape;101;p18"/>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02" name="Google Shape;102;p18"/>
          <p:cNvGrpSpPr/>
          <p:nvPr/>
        </p:nvGrpSpPr>
        <p:grpSpPr>
          <a:xfrm>
            <a:off x="1796907" y="875100"/>
            <a:ext cx="1300800" cy="984478"/>
            <a:chOff x="1796907" y="875100"/>
            <a:chExt cx="1300800" cy="984478"/>
          </a:xfrm>
        </p:grpSpPr>
        <p:sp>
          <p:nvSpPr>
            <p:cNvPr id="103" name="Google Shape;103;p18"/>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Motion</a:t>
              </a:r>
              <a:endParaRPr sz="1600" b="1"/>
            </a:p>
          </p:txBody>
        </p:sp>
        <p:pic>
          <p:nvPicPr>
            <p:cNvPr id="104" name="Google Shape;104;p18"/>
            <p:cNvPicPr preferRelativeResize="0"/>
            <p:nvPr/>
          </p:nvPicPr>
          <p:blipFill rotWithShape="1">
            <a:blip r:embed="rId4">
              <a:alphaModFix/>
            </a:blip>
            <a:srcRect l="24162" t="18720" r="23975" b="30422"/>
            <a:stretch/>
          </p:blipFill>
          <p:spPr>
            <a:xfrm>
              <a:off x="2126735" y="875100"/>
              <a:ext cx="641225" cy="628800"/>
            </a:xfrm>
            <a:prstGeom prst="rect">
              <a:avLst/>
            </a:prstGeom>
            <a:noFill/>
            <a:ln>
              <a:noFill/>
            </a:ln>
          </p:spPr>
        </p:pic>
      </p:grpSp>
      <p:grpSp>
        <p:nvGrpSpPr>
          <p:cNvPr id="105" name="Google Shape;105;p18"/>
          <p:cNvGrpSpPr/>
          <p:nvPr/>
        </p:nvGrpSpPr>
        <p:grpSpPr>
          <a:xfrm>
            <a:off x="3271094" y="841738"/>
            <a:ext cx="1300800" cy="1017841"/>
            <a:chOff x="3271094" y="841738"/>
            <a:chExt cx="1300800" cy="1017841"/>
          </a:xfrm>
        </p:grpSpPr>
        <p:sp>
          <p:nvSpPr>
            <p:cNvPr id="106" name="Google Shape;106;p18"/>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Colour</a:t>
              </a:r>
              <a:endParaRPr sz="1600" b="1"/>
            </a:p>
          </p:txBody>
        </p:sp>
        <p:pic>
          <p:nvPicPr>
            <p:cNvPr id="107" name="Google Shape;107;p18"/>
            <p:cNvPicPr preferRelativeResize="0"/>
            <p:nvPr/>
          </p:nvPicPr>
          <p:blipFill>
            <a:blip r:embed="rId5">
              <a:alphaModFix/>
            </a:blip>
            <a:stretch>
              <a:fillRect/>
            </a:stretch>
          </p:blipFill>
          <p:spPr>
            <a:xfrm>
              <a:off x="3573775" y="841738"/>
              <a:ext cx="695525" cy="695525"/>
            </a:xfrm>
            <a:prstGeom prst="rect">
              <a:avLst/>
            </a:prstGeom>
            <a:noFill/>
            <a:ln>
              <a:noFill/>
            </a:ln>
          </p:spPr>
        </p:pic>
      </p:grpSp>
      <p:grpSp>
        <p:nvGrpSpPr>
          <p:cNvPr id="108" name="Google Shape;108;p18"/>
          <p:cNvGrpSpPr/>
          <p:nvPr/>
        </p:nvGrpSpPr>
        <p:grpSpPr>
          <a:xfrm>
            <a:off x="4571994" y="868888"/>
            <a:ext cx="1300800" cy="990691"/>
            <a:chOff x="4571994" y="868888"/>
            <a:chExt cx="1300800" cy="990691"/>
          </a:xfrm>
        </p:grpSpPr>
        <p:sp>
          <p:nvSpPr>
            <p:cNvPr id="109" name="Google Shape;109;p18"/>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Pulse</a:t>
              </a:r>
              <a:endParaRPr sz="1600" b="1"/>
            </a:p>
          </p:txBody>
        </p:sp>
        <p:pic>
          <p:nvPicPr>
            <p:cNvPr id="110" name="Google Shape;110;p18"/>
            <p:cNvPicPr preferRelativeResize="0"/>
            <p:nvPr/>
          </p:nvPicPr>
          <p:blipFill>
            <a:blip r:embed="rId6">
              <a:alphaModFix/>
            </a:blip>
            <a:stretch>
              <a:fillRect/>
            </a:stretch>
          </p:blipFill>
          <p:spPr>
            <a:xfrm>
              <a:off x="4882263" y="868888"/>
              <a:ext cx="641225" cy="641225"/>
            </a:xfrm>
            <a:prstGeom prst="rect">
              <a:avLst/>
            </a:prstGeom>
            <a:noFill/>
            <a:ln>
              <a:noFill/>
            </a:ln>
          </p:spPr>
        </p:pic>
      </p:grpSp>
      <p:grpSp>
        <p:nvGrpSpPr>
          <p:cNvPr id="111" name="Google Shape;111;p18"/>
          <p:cNvGrpSpPr/>
          <p:nvPr/>
        </p:nvGrpSpPr>
        <p:grpSpPr>
          <a:xfrm>
            <a:off x="5965650" y="906750"/>
            <a:ext cx="1465500" cy="952825"/>
            <a:chOff x="5965650" y="906750"/>
            <a:chExt cx="1465500" cy="952825"/>
          </a:xfrm>
        </p:grpSpPr>
        <p:sp>
          <p:nvSpPr>
            <p:cNvPr id="112" name="Google Shape;112;p18"/>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Temperature</a:t>
              </a:r>
              <a:endParaRPr sz="1600" b="1"/>
            </a:p>
            <a:p>
              <a:pPr marL="0" lvl="0" indent="0" algn="ctr" rtl="0">
                <a:spcBef>
                  <a:spcPts val="0"/>
                </a:spcBef>
                <a:spcAft>
                  <a:spcPts val="0"/>
                </a:spcAft>
                <a:buClr>
                  <a:schemeClr val="dk1"/>
                </a:buClr>
                <a:buSzPts val="1100"/>
                <a:buFont typeface="Arial"/>
                <a:buNone/>
              </a:pPr>
              <a:endParaRPr sz="1600" b="1"/>
            </a:p>
          </p:txBody>
        </p:sp>
        <p:pic>
          <p:nvPicPr>
            <p:cNvPr id="113" name="Google Shape;113;p18"/>
            <p:cNvPicPr preferRelativeResize="0"/>
            <p:nvPr/>
          </p:nvPicPr>
          <p:blipFill>
            <a:blip r:embed="rId7">
              <a:alphaModFix/>
            </a:blip>
            <a:stretch>
              <a:fillRect/>
            </a:stretch>
          </p:blipFill>
          <p:spPr>
            <a:xfrm>
              <a:off x="6415637" y="906750"/>
              <a:ext cx="565500" cy="565500"/>
            </a:xfrm>
            <a:prstGeom prst="rect">
              <a:avLst/>
            </a:prstGeom>
            <a:noFill/>
            <a:ln>
              <a:noFill/>
            </a:ln>
          </p:spPr>
        </p:pic>
      </p:grpSp>
      <p:grpSp>
        <p:nvGrpSpPr>
          <p:cNvPr id="114" name="Google Shape;114;p18"/>
          <p:cNvGrpSpPr/>
          <p:nvPr/>
        </p:nvGrpSpPr>
        <p:grpSpPr>
          <a:xfrm>
            <a:off x="7637794" y="906750"/>
            <a:ext cx="1300800" cy="952828"/>
            <a:chOff x="7637794" y="906750"/>
            <a:chExt cx="1300800" cy="952828"/>
          </a:xfrm>
        </p:grpSpPr>
        <p:sp>
          <p:nvSpPr>
            <p:cNvPr id="115" name="Google Shape;115;p18"/>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Humidity</a:t>
              </a:r>
              <a:endParaRPr sz="1600" b="1"/>
            </a:p>
          </p:txBody>
        </p:sp>
        <p:pic>
          <p:nvPicPr>
            <p:cNvPr id="116" name="Google Shape;116;p18"/>
            <p:cNvPicPr preferRelativeResize="0"/>
            <p:nvPr/>
          </p:nvPicPr>
          <p:blipFill>
            <a:blip r:embed="rId8">
              <a:alphaModFix/>
            </a:blip>
            <a:stretch>
              <a:fillRect/>
            </a:stretch>
          </p:blipFill>
          <p:spPr>
            <a:xfrm>
              <a:off x="8005488" y="906750"/>
              <a:ext cx="565500" cy="565500"/>
            </a:xfrm>
            <a:prstGeom prst="rect">
              <a:avLst/>
            </a:prstGeom>
            <a:noFill/>
            <a:ln>
              <a:noFill/>
            </a:ln>
          </p:spPr>
        </p:pic>
      </p:grpSp>
      <p:grpSp>
        <p:nvGrpSpPr>
          <p:cNvPr id="117" name="Google Shape;117;p18"/>
          <p:cNvGrpSpPr/>
          <p:nvPr/>
        </p:nvGrpSpPr>
        <p:grpSpPr>
          <a:xfrm>
            <a:off x="3079289" y="1946625"/>
            <a:ext cx="1684500" cy="1228000"/>
            <a:chOff x="3079289" y="1946625"/>
            <a:chExt cx="1684500" cy="1228000"/>
          </a:xfrm>
        </p:grpSpPr>
        <p:pic>
          <p:nvPicPr>
            <p:cNvPr id="118" name="Google Shape;118;p18"/>
            <p:cNvPicPr preferRelativeResize="0"/>
            <p:nvPr/>
          </p:nvPicPr>
          <p:blipFill>
            <a:blip r:embed="rId9">
              <a:alphaModFix/>
            </a:blip>
            <a:stretch>
              <a:fillRect/>
            </a:stretch>
          </p:blipFill>
          <p:spPr>
            <a:xfrm>
              <a:off x="3448837" y="1946625"/>
              <a:ext cx="945400" cy="945425"/>
            </a:xfrm>
            <a:prstGeom prst="rect">
              <a:avLst/>
            </a:prstGeom>
            <a:noFill/>
            <a:ln>
              <a:noFill/>
            </a:ln>
          </p:spPr>
        </p:pic>
        <p:sp>
          <p:nvSpPr>
            <p:cNvPr id="119" name="Google Shape;119;p18"/>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Soil Moisture</a:t>
              </a:r>
              <a:endParaRPr sz="1600" b="1"/>
            </a:p>
          </p:txBody>
        </p:sp>
      </p:grpSp>
      <p:grpSp>
        <p:nvGrpSpPr>
          <p:cNvPr id="120" name="Google Shape;120;p18"/>
          <p:cNvGrpSpPr/>
          <p:nvPr/>
        </p:nvGrpSpPr>
        <p:grpSpPr>
          <a:xfrm>
            <a:off x="322719" y="2183920"/>
            <a:ext cx="1300800" cy="990696"/>
            <a:chOff x="322719" y="2183920"/>
            <a:chExt cx="1300800" cy="990696"/>
          </a:xfrm>
        </p:grpSpPr>
        <p:sp>
          <p:nvSpPr>
            <p:cNvPr id="121" name="Google Shape;121;p18"/>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Flow</a:t>
              </a:r>
              <a:endParaRPr sz="1600" b="1"/>
            </a:p>
          </p:txBody>
        </p:sp>
        <p:pic>
          <p:nvPicPr>
            <p:cNvPr id="122" name="Google Shape;122;p18"/>
            <p:cNvPicPr preferRelativeResize="0"/>
            <p:nvPr/>
          </p:nvPicPr>
          <p:blipFill>
            <a:blip r:embed="rId10">
              <a:alphaModFix/>
            </a:blip>
            <a:stretch>
              <a:fillRect/>
            </a:stretch>
          </p:blipFill>
          <p:spPr>
            <a:xfrm>
              <a:off x="652563" y="2183920"/>
              <a:ext cx="641200" cy="641200"/>
            </a:xfrm>
            <a:prstGeom prst="rect">
              <a:avLst/>
            </a:prstGeom>
            <a:noFill/>
            <a:ln>
              <a:noFill/>
            </a:ln>
          </p:spPr>
        </p:pic>
      </p:grpSp>
      <p:grpSp>
        <p:nvGrpSpPr>
          <p:cNvPr id="123" name="Google Shape;123;p18"/>
          <p:cNvGrpSpPr/>
          <p:nvPr/>
        </p:nvGrpSpPr>
        <p:grpSpPr>
          <a:xfrm>
            <a:off x="7637794" y="1974813"/>
            <a:ext cx="1300800" cy="1199803"/>
            <a:chOff x="7637794" y="1974813"/>
            <a:chExt cx="1300800" cy="1199803"/>
          </a:xfrm>
        </p:grpSpPr>
        <p:sp>
          <p:nvSpPr>
            <p:cNvPr id="124" name="Google Shape;124;p18"/>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PH</a:t>
              </a:r>
              <a:endParaRPr sz="1600" b="1"/>
            </a:p>
          </p:txBody>
        </p:sp>
        <p:pic>
          <p:nvPicPr>
            <p:cNvPr id="125" name="Google Shape;125;p18"/>
            <p:cNvPicPr preferRelativeResize="0"/>
            <p:nvPr/>
          </p:nvPicPr>
          <p:blipFill rotWithShape="1">
            <a:blip r:embed="rId11">
              <a:alphaModFix/>
            </a:blip>
            <a:srcRect l="29216" t="11822" r="28986" b="34752"/>
            <a:stretch/>
          </p:blipFill>
          <p:spPr>
            <a:xfrm>
              <a:off x="7940487" y="1974813"/>
              <a:ext cx="695525" cy="889050"/>
            </a:xfrm>
            <a:prstGeom prst="rect">
              <a:avLst/>
            </a:prstGeom>
            <a:noFill/>
            <a:ln>
              <a:noFill/>
            </a:ln>
          </p:spPr>
        </p:pic>
      </p:grpSp>
      <p:grpSp>
        <p:nvGrpSpPr>
          <p:cNvPr id="126" name="Google Shape;126;p18"/>
          <p:cNvGrpSpPr/>
          <p:nvPr/>
        </p:nvGrpSpPr>
        <p:grpSpPr>
          <a:xfrm>
            <a:off x="5965650" y="2107716"/>
            <a:ext cx="1465500" cy="1066896"/>
            <a:chOff x="5965650" y="2107716"/>
            <a:chExt cx="1465500" cy="1066896"/>
          </a:xfrm>
        </p:grpSpPr>
        <p:sp>
          <p:nvSpPr>
            <p:cNvPr id="127" name="Google Shape;127;p18"/>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Sound</a:t>
              </a:r>
              <a:endParaRPr sz="1600" b="1"/>
            </a:p>
          </p:txBody>
        </p:sp>
        <p:pic>
          <p:nvPicPr>
            <p:cNvPr id="128" name="Google Shape;128;p18"/>
            <p:cNvPicPr preferRelativeResize="0"/>
            <p:nvPr/>
          </p:nvPicPr>
          <p:blipFill>
            <a:blip r:embed="rId12">
              <a:alphaModFix/>
            </a:blip>
            <a:stretch>
              <a:fillRect/>
            </a:stretch>
          </p:blipFill>
          <p:spPr>
            <a:xfrm>
              <a:off x="6377775" y="2107716"/>
              <a:ext cx="641225" cy="641225"/>
            </a:xfrm>
            <a:prstGeom prst="rect">
              <a:avLst/>
            </a:prstGeom>
            <a:noFill/>
            <a:ln>
              <a:noFill/>
            </a:ln>
          </p:spPr>
        </p:pic>
      </p:grpSp>
      <p:grpSp>
        <p:nvGrpSpPr>
          <p:cNvPr id="129" name="Google Shape;129;p18"/>
          <p:cNvGrpSpPr/>
          <p:nvPr/>
        </p:nvGrpSpPr>
        <p:grpSpPr>
          <a:xfrm>
            <a:off x="4571994" y="2071575"/>
            <a:ext cx="1300800" cy="1103041"/>
            <a:chOff x="4571994" y="2071575"/>
            <a:chExt cx="1300800" cy="1103041"/>
          </a:xfrm>
        </p:grpSpPr>
        <p:sp>
          <p:nvSpPr>
            <p:cNvPr id="130" name="Google Shape;130;p18"/>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Touch</a:t>
              </a:r>
              <a:endParaRPr sz="1600" b="1"/>
            </a:p>
            <a:p>
              <a:pPr marL="0" lvl="0" indent="0" algn="ctr" rtl="0">
                <a:spcBef>
                  <a:spcPts val="0"/>
                </a:spcBef>
                <a:spcAft>
                  <a:spcPts val="0"/>
                </a:spcAft>
                <a:buClr>
                  <a:schemeClr val="dk1"/>
                </a:buClr>
                <a:buSzPts val="1100"/>
                <a:buFont typeface="Arial"/>
                <a:buNone/>
              </a:pPr>
              <a:endParaRPr sz="1600" b="1"/>
            </a:p>
          </p:txBody>
        </p:sp>
        <p:pic>
          <p:nvPicPr>
            <p:cNvPr id="131" name="Google Shape;131;p18"/>
            <p:cNvPicPr preferRelativeResize="0"/>
            <p:nvPr/>
          </p:nvPicPr>
          <p:blipFill>
            <a:blip r:embed="rId13">
              <a:alphaModFix/>
            </a:blip>
            <a:stretch>
              <a:fillRect/>
            </a:stretch>
          </p:blipFill>
          <p:spPr>
            <a:xfrm>
              <a:off x="4874674" y="2071575"/>
              <a:ext cx="695525" cy="695525"/>
            </a:xfrm>
            <a:prstGeom prst="rect">
              <a:avLst/>
            </a:prstGeom>
            <a:noFill/>
            <a:ln>
              <a:noFill/>
            </a:ln>
          </p:spPr>
        </p:pic>
      </p:grpSp>
      <p:grpSp>
        <p:nvGrpSpPr>
          <p:cNvPr id="132" name="Google Shape;132;p18"/>
          <p:cNvGrpSpPr/>
          <p:nvPr/>
        </p:nvGrpSpPr>
        <p:grpSpPr>
          <a:xfrm>
            <a:off x="7637794" y="3521725"/>
            <a:ext cx="1300800" cy="1103040"/>
            <a:chOff x="7637794" y="3521725"/>
            <a:chExt cx="1300800" cy="1103040"/>
          </a:xfrm>
        </p:grpSpPr>
        <p:sp>
          <p:nvSpPr>
            <p:cNvPr id="133" name="Google Shape;133;p18"/>
            <p:cNvSpPr txBox="1"/>
            <p:nvPr/>
          </p:nvSpPr>
          <p:spPr>
            <a:xfrm>
              <a:off x="76377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Rain</a:t>
              </a:r>
              <a:endParaRPr sz="1600" b="1"/>
            </a:p>
          </p:txBody>
        </p:sp>
        <p:pic>
          <p:nvPicPr>
            <p:cNvPr id="134" name="Google Shape;134;p18"/>
            <p:cNvPicPr preferRelativeResize="0"/>
            <p:nvPr/>
          </p:nvPicPr>
          <p:blipFill>
            <a:blip r:embed="rId14">
              <a:alphaModFix/>
            </a:blip>
            <a:stretch>
              <a:fillRect/>
            </a:stretch>
          </p:blipFill>
          <p:spPr>
            <a:xfrm>
              <a:off x="7967600" y="3521725"/>
              <a:ext cx="641200" cy="641200"/>
            </a:xfrm>
            <a:prstGeom prst="rect">
              <a:avLst/>
            </a:prstGeom>
            <a:noFill/>
            <a:ln>
              <a:noFill/>
            </a:ln>
          </p:spPr>
        </p:pic>
      </p:grpSp>
      <p:grpSp>
        <p:nvGrpSpPr>
          <p:cNvPr id="135" name="Google Shape;135;p18"/>
          <p:cNvGrpSpPr/>
          <p:nvPr/>
        </p:nvGrpSpPr>
        <p:grpSpPr>
          <a:xfrm>
            <a:off x="5965650" y="3548866"/>
            <a:ext cx="1465500" cy="1075896"/>
            <a:chOff x="5965650" y="3548866"/>
            <a:chExt cx="1465500" cy="1075896"/>
          </a:xfrm>
        </p:grpSpPr>
        <p:sp>
          <p:nvSpPr>
            <p:cNvPr id="136" name="Google Shape;136;p18"/>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Acclero</a:t>
              </a:r>
              <a:endParaRPr sz="1600" b="1"/>
            </a:p>
          </p:txBody>
        </p:sp>
        <p:pic>
          <p:nvPicPr>
            <p:cNvPr id="137" name="Google Shape;137;p18"/>
            <p:cNvPicPr preferRelativeResize="0"/>
            <p:nvPr/>
          </p:nvPicPr>
          <p:blipFill>
            <a:blip r:embed="rId15">
              <a:alphaModFix/>
            </a:blip>
            <a:stretch>
              <a:fillRect/>
            </a:stretch>
          </p:blipFill>
          <p:spPr>
            <a:xfrm>
              <a:off x="6377766" y="3548866"/>
              <a:ext cx="641225" cy="641225"/>
            </a:xfrm>
            <a:prstGeom prst="rect">
              <a:avLst/>
            </a:prstGeom>
            <a:noFill/>
            <a:ln>
              <a:noFill/>
            </a:ln>
          </p:spPr>
        </p:pic>
      </p:grpSp>
      <p:grpSp>
        <p:nvGrpSpPr>
          <p:cNvPr id="138" name="Google Shape;138;p18"/>
          <p:cNvGrpSpPr/>
          <p:nvPr/>
        </p:nvGrpSpPr>
        <p:grpSpPr>
          <a:xfrm>
            <a:off x="4571994" y="3548875"/>
            <a:ext cx="1300800" cy="1075891"/>
            <a:chOff x="4571994" y="3548875"/>
            <a:chExt cx="1300800" cy="1075891"/>
          </a:xfrm>
        </p:grpSpPr>
        <p:sp>
          <p:nvSpPr>
            <p:cNvPr id="139" name="Google Shape;139;p18"/>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Gyro</a:t>
              </a:r>
              <a:endParaRPr sz="1600" b="1"/>
            </a:p>
          </p:txBody>
        </p:sp>
        <p:pic>
          <p:nvPicPr>
            <p:cNvPr id="140" name="Google Shape;140;p18"/>
            <p:cNvPicPr preferRelativeResize="0"/>
            <p:nvPr/>
          </p:nvPicPr>
          <p:blipFill>
            <a:blip r:embed="rId16">
              <a:alphaModFix/>
            </a:blip>
            <a:stretch>
              <a:fillRect/>
            </a:stretch>
          </p:blipFill>
          <p:spPr>
            <a:xfrm>
              <a:off x="4901825" y="3548875"/>
              <a:ext cx="641225" cy="641225"/>
            </a:xfrm>
            <a:prstGeom prst="rect">
              <a:avLst/>
            </a:prstGeom>
            <a:noFill/>
            <a:ln>
              <a:noFill/>
            </a:ln>
          </p:spPr>
        </p:pic>
      </p:grpSp>
      <p:grpSp>
        <p:nvGrpSpPr>
          <p:cNvPr id="141" name="Google Shape;141;p18"/>
          <p:cNvGrpSpPr/>
          <p:nvPr/>
        </p:nvGrpSpPr>
        <p:grpSpPr>
          <a:xfrm>
            <a:off x="3079289" y="3474013"/>
            <a:ext cx="1684500" cy="1150762"/>
            <a:chOff x="3079289" y="3474013"/>
            <a:chExt cx="1684500" cy="1150762"/>
          </a:xfrm>
        </p:grpSpPr>
        <p:sp>
          <p:nvSpPr>
            <p:cNvPr id="142" name="Google Shape;142;p18"/>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Light</a:t>
              </a:r>
              <a:endParaRPr sz="1600" b="1"/>
            </a:p>
          </p:txBody>
        </p:sp>
        <p:pic>
          <p:nvPicPr>
            <p:cNvPr id="143" name="Google Shape;143;p18"/>
            <p:cNvPicPr preferRelativeResize="0"/>
            <p:nvPr/>
          </p:nvPicPr>
          <p:blipFill>
            <a:blip r:embed="rId17">
              <a:alphaModFix/>
            </a:blip>
            <a:stretch>
              <a:fillRect/>
            </a:stretch>
          </p:blipFill>
          <p:spPr>
            <a:xfrm>
              <a:off x="3526050" y="3474013"/>
              <a:ext cx="790950" cy="790950"/>
            </a:xfrm>
            <a:prstGeom prst="rect">
              <a:avLst/>
            </a:prstGeom>
            <a:noFill/>
            <a:ln>
              <a:noFill/>
            </a:ln>
          </p:spPr>
        </p:pic>
      </p:grpSp>
      <p:grpSp>
        <p:nvGrpSpPr>
          <p:cNvPr id="144" name="Google Shape;144;p18"/>
          <p:cNvGrpSpPr/>
          <p:nvPr/>
        </p:nvGrpSpPr>
        <p:grpSpPr>
          <a:xfrm>
            <a:off x="1796907" y="3449488"/>
            <a:ext cx="1300800" cy="1199803"/>
            <a:chOff x="1796907" y="3424963"/>
            <a:chExt cx="1300800" cy="1199803"/>
          </a:xfrm>
        </p:grpSpPr>
        <p:sp>
          <p:nvSpPr>
            <p:cNvPr id="145" name="Google Shape;145;p18"/>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RFID.</a:t>
              </a:r>
              <a:endParaRPr sz="1600" b="1"/>
            </a:p>
          </p:txBody>
        </p:sp>
        <p:pic>
          <p:nvPicPr>
            <p:cNvPr id="146" name="Google Shape;146;p18"/>
            <p:cNvPicPr preferRelativeResize="0"/>
            <p:nvPr/>
          </p:nvPicPr>
          <p:blipFill>
            <a:blip r:embed="rId18">
              <a:alphaModFix/>
            </a:blip>
            <a:stretch>
              <a:fillRect/>
            </a:stretch>
          </p:blipFill>
          <p:spPr>
            <a:xfrm>
              <a:off x="1965388" y="3424963"/>
              <a:ext cx="889050" cy="889050"/>
            </a:xfrm>
            <a:prstGeom prst="rect">
              <a:avLst/>
            </a:prstGeom>
            <a:noFill/>
            <a:ln>
              <a:noFill/>
            </a:ln>
          </p:spPr>
        </p:pic>
      </p:grpSp>
      <p:grpSp>
        <p:nvGrpSpPr>
          <p:cNvPr id="147" name="Google Shape;147;p18"/>
          <p:cNvGrpSpPr/>
          <p:nvPr/>
        </p:nvGrpSpPr>
        <p:grpSpPr>
          <a:xfrm>
            <a:off x="322719" y="3521725"/>
            <a:ext cx="1300800" cy="1103041"/>
            <a:chOff x="322719" y="3521725"/>
            <a:chExt cx="1300800" cy="1103041"/>
          </a:xfrm>
        </p:grpSpPr>
        <p:sp>
          <p:nvSpPr>
            <p:cNvPr id="148" name="Google Shape;148;p18"/>
            <p:cNvSpPr txBox="1"/>
            <p:nvPr/>
          </p:nvSpPr>
          <p:spPr>
            <a:xfrm>
              <a:off x="322719"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Pressure</a:t>
              </a:r>
              <a:endParaRPr sz="1600" b="1"/>
            </a:p>
          </p:txBody>
        </p:sp>
        <p:pic>
          <p:nvPicPr>
            <p:cNvPr id="149" name="Google Shape;149;p18"/>
            <p:cNvPicPr preferRelativeResize="0"/>
            <p:nvPr/>
          </p:nvPicPr>
          <p:blipFill>
            <a:blip r:embed="rId19">
              <a:alphaModFix/>
            </a:blip>
            <a:stretch>
              <a:fillRect/>
            </a:stretch>
          </p:blipFill>
          <p:spPr>
            <a:xfrm>
              <a:off x="589350" y="3521725"/>
              <a:ext cx="641199" cy="641201"/>
            </a:xfrm>
            <a:prstGeom prst="rect">
              <a:avLst/>
            </a:prstGeom>
            <a:noFill/>
            <a:ln>
              <a:noFill/>
            </a:ln>
          </p:spPr>
        </p:pic>
      </p:grpSp>
      <p:grpSp>
        <p:nvGrpSpPr>
          <p:cNvPr id="150" name="Google Shape;150;p18"/>
          <p:cNvGrpSpPr/>
          <p:nvPr/>
        </p:nvGrpSpPr>
        <p:grpSpPr>
          <a:xfrm>
            <a:off x="1796907" y="2071575"/>
            <a:ext cx="1300800" cy="1103041"/>
            <a:chOff x="1796907" y="2071575"/>
            <a:chExt cx="1300800" cy="1103041"/>
          </a:xfrm>
        </p:grpSpPr>
        <p:sp>
          <p:nvSpPr>
            <p:cNvPr id="151" name="Google Shape;151;p18"/>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Fingerprint</a:t>
              </a:r>
              <a:endParaRPr sz="1600" b="1"/>
            </a:p>
          </p:txBody>
        </p:sp>
        <p:pic>
          <p:nvPicPr>
            <p:cNvPr id="152" name="Google Shape;152;p18"/>
            <p:cNvPicPr preferRelativeResize="0"/>
            <p:nvPr/>
          </p:nvPicPr>
          <p:blipFill>
            <a:blip r:embed="rId20">
              <a:alphaModFix/>
            </a:blip>
            <a:stretch>
              <a:fillRect/>
            </a:stretch>
          </p:blipFill>
          <p:spPr>
            <a:xfrm>
              <a:off x="2111475" y="2071575"/>
              <a:ext cx="695525" cy="6955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10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par>
                                <p:cTn id="28" presetID="10" presetClass="entr" presetSubtype="0" fill="hold" nodeType="with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fade">
                                      <p:cBhvr>
                                        <p:cTn id="30" dur="1000"/>
                                        <p:tgtEl>
                                          <p:spTgt spid="120"/>
                                        </p:tgtEl>
                                      </p:cBhvr>
                                    </p:animEffect>
                                  </p:childTnLst>
                                </p:cTn>
                              </p:par>
                              <p:par>
                                <p:cTn id="31" presetID="10"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fade">
                                      <p:cBhvr>
                                        <p:cTn id="33" dur="1000"/>
                                        <p:tgtEl>
                                          <p:spTgt spid="123"/>
                                        </p:tgtEl>
                                      </p:cBhvr>
                                    </p:animEffect>
                                  </p:childTnLst>
                                </p:cTn>
                              </p:par>
                              <p:par>
                                <p:cTn id="34" presetID="10" presetClass="entr" presetSubtype="0" fill="hold"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1000"/>
                                        <p:tgtEl>
                                          <p:spTgt spid="126"/>
                                        </p:tgtEl>
                                      </p:cBhvr>
                                    </p:animEffect>
                                  </p:childTnLst>
                                </p:cTn>
                              </p:par>
                              <p:par>
                                <p:cTn id="37" presetID="10"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childTnLst>
                                </p:cTn>
                              </p:par>
                              <p:par>
                                <p:cTn id="40" presetID="10" presetClass="entr" presetSubtype="0" fill="hold"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1000"/>
                                        <p:tgtEl>
                                          <p:spTgt spid="1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fade">
                                      <p:cBhvr>
                                        <p:cTn id="47" dur="1000"/>
                                        <p:tgtEl>
                                          <p:spTgt spid="132"/>
                                        </p:tgtEl>
                                      </p:cBhvr>
                                    </p:animEffect>
                                  </p:childTnLst>
                                </p:cTn>
                              </p:par>
                              <p:par>
                                <p:cTn id="48" presetID="10" presetClass="entr" presetSubtype="0" fill="hold" nodeType="with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1000"/>
                                        <p:tgtEl>
                                          <p:spTgt spid="135"/>
                                        </p:tgtEl>
                                      </p:cBhvr>
                                    </p:animEffect>
                                  </p:childTnLst>
                                </p:cTn>
                              </p:par>
                              <p:par>
                                <p:cTn id="51" presetID="10" presetClass="entr" presetSubtype="0" fill="hold" nodeType="withEffect">
                                  <p:stCondLst>
                                    <p:cond delay="0"/>
                                  </p:stCondLst>
                                  <p:childTnLst>
                                    <p:set>
                                      <p:cBhvr>
                                        <p:cTn id="52" dur="1" fill="hold">
                                          <p:stCondLst>
                                            <p:cond delay="0"/>
                                          </p:stCondLst>
                                        </p:cTn>
                                        <p:tgtEl>
                                          <p:spTgt spid="138"/>
                                        </p:tgtEl>
                                        <p:attrNameLst>
                                          <p:attrName>style.visibility</p:attrName>
                                        </p:attrNameLst>
                                      </p:cBhvr>
                                      <p:to>
                                        <p:strVal val="visible"/>
                                      </p:to>
                                    </p:set>
                                    <p:animEffect transition="in" filter="fade">
                                      <p:cBhvr>
                                        <p:cTn id="53" dur="1000"/>
                                        <p:tgtEl>
                                          <p:spTgt spid="138"/>
                                        </p:tgtEl>
                                      </p:cBhvr>
                                    </p:animEffect>
                                  </p:childTnLst>
                                </p:cTn>
                              </p:par>
                              <p:par>
                                <p:cTn id="54" presetID="10" presetClass="entr" presetSubtype="0" fill="hold" nodeType="withEffect">
                                  <p:stCondLst>
                                    <p:cond delay="0"/>
                                  </p:stCondLst>
                                  <p:childTnLst>
                                    <p:set>
                                      <p:cBhvr>
                                        <p:cTn id="55" dur="1" fill="hold">
                                          <p:stCondLst>
                                            <p:cond delay="0"/>
                                          </p:stCondLst>
                                        </p:cTn>
                                        <p:tgtEl>
                                          <p:spTgt spid="141"/>
                                        </p:tgtEl>
                                        <p:attrNameLst>
                                          <p:attrName>style.visibility</p:attrName>
                                        </p:attrNameLst>
                                      </p:cBhvr>
                                      <p:to>
                                        <p:strVal val="visible"/>
                                      </p:to>
                                    </p:set>
                                    <p:animEffect transition="in" filter="fade">
                                      <p:cBhvr>
                                        <p:cTn id="56" dur="1000"/>
                                        <p:tgtEl>
                                          <p:spTgt spid="141"/>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7"/>
                                        </p:tgtEl>
                                        <p:attrNameLst>
                                          <p:attrName>style.visibility</p:attrName>
                                        </p:attrNameLst>
                                      </p:cBhvr>
                                      <p:to>
                                        <p:strVal val="visible"/>
                                      </p:to>
                                    </p:set>
                                    <p:animEffect transition="in" filter="fade">
                                      <p:cBhvr>
                                        <p:cTn id="6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6"/>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67" name="Google Shape;367;p36"/>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EMS-021-A</a:t>
            </a:r>
            <a:endParaRPr b="1"/>
          </a:p>
        </p:txBody>
      </p:sp>
      <p:sp>
        <p:nvSpPr>
          <p:cNvPr id="368" name="Google Shape;368;p36"/>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SOIL MOISTURE SENSOR</a:t>
            </a:r>
            <a:endParaRPr sz="1800" b="1">
              <a:solidFill>
                <a:srgbClr val="990000"/>
              </a:solidFill>
            </a:endParaRPr>
          </a:p>
        </p:txBody>
      </p:sp>
      <p:pic>
        <p:nvPicPr>
          <p:cNvPr id="369" name="Google Shape;369;p36"/>
          <p:cNvPicPr preferRelativeResize="0"/>
          <p:nvPr/>
        </p:nvPicPr>
        <p:blipFill>
          <a:blip r:embed="rId4">
            <a:alphaModFix/>
          </a:blip>
          <a:stretch>
            <a:fillRect/>
          </a:stretch>
        </p:blipFill>
        <p:spPr>
          <a:xfrm>
            <a:off x="1119775" y="1608325"/>
            <a:ext cx="3166800" cy="1847300"/>
          </a:xfrm>
          <a:prstGeom prst="rect">
            <a:avLst/>
          </a:prstGeom>
          <a:noFill/>
          <a:ln>
            <a:noFill/>
          </a:ln>
        </p:spPr>
      </p:pic>
      <p:sp>
        <p:nvSpPr>
          <p:cNvPr id="370" name="Google Shape;370;p36"/>
          <p:cNvSpPr txBox="1"/>
          <p:nvPr/>
        </p:nvSpPr>
        <p:spPr>
          <a:xfrm>
            <a:off x="4642475" y="1274925"/>
            <a:ext cx="30000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Soil sensor detects the volumetric water content in soil. It does so by measuring the electrical resistance, dielectric constants and neutron interaction. Since water is a good conductor, the water molecules when present in soil makes the sensor conductive when exposed to moisture thus decreasing the resistance. So it means the lesser the resistance or the output value of sensor, the water content will more be and vice versa.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76" name="Google Shape;376;p3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EMS-___-A</a:t>
            </a:r>
            <a:endParaRPr b="1"/>
          </a:p>
        </p:txBody>
      </p:sp>
      <p:sp>
        <p:nvSpPr>
          <p:cNvPr id="377" name="Google Shape;377;p3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FINGERPRINT SENSOR</a:t>
            </a:r>
            <a:endParaRPr sz="1800" b="1">
              <a:solidFill>
                <a:srgbClr val="990000"/>
              </a:solidFill>
            </a:endParaRPr>
          </a:p>
        </p:txBody>
      </p:sp>
      <p:pic>
        <p:nvPicPr>
          <p:cNvPr id="378" name="Google Shape;378;p37"/>
          <p:cNvPicPr preferRelativeResize="0"/>
          <p:nvPr/>
        </p:nvPicPr>
        <p:blipFill rotWithShape="1">
          <a:blip r:embed="rId4">
            <a:alphaModFix/>
          </a:blip>
          <a:srcRect l="826" t="1390" r="757" b="2018"/>
          <a:stretch/>
        </p:blipFill>
        <p:spPr>
          <a:xfrm>
            <a:off x="392975" y="1384150"/>
            <a:ext cx="4820150" cy="2223525"/>
          </a:xfrm>
          <a:prstGeom prst="rect">
            <a:avLst/>
          </a:prstGeom>
          <a:noFill/>
          <a:ln>
            <a:noFill/>
          </a:ln>
        </p:spPr>
      </p:pic>
      <p:sp>
        <p:nvSpPr>
          <p:cNvPr id="379" name="Google Shape;379;p37"/>
          <p:cNvSpPr txBox="1"/>
          <p:nvPr/>
        </p:nvSpPr>
        <p:spPr>
          <a:xfrm>
            <a:off x="5700500" y="1384150"/>
            <a:ext cx="3000000" cy="233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Fingerprint module enrolls new fingerprints, process them in terms of image, store print images, match with another prints stored. It includes Digital Signal Processing chip which takes the load of renders, calculation and such tasks. Any microcontroller can be attached to the sensor module with TTL serial mode.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GAS SENSOR</a:t>
            </a:r>
            <a:endParaRPr sz="1800" b="1">
              <a:solidFill>
                <a:srgbClr val="990000"/>
              </a:solidFill>
            </a:endParaRPr>
          </a:p>
        </p:txBody>
      </p:sp>
      <p:pic>
        <p:nvPicPr>
          <p:cNvPr id="385" name="Google Shape;385;p38"/>
          <p:cNvPicPr preferRelativeResize="0"/>
          <p:nvPr/>
        </p:nvPicPr>
        <p:blipFill>
          <a:blip r:embed="rId3">
            <a:alphaModFix/>
          </a:blip>
          <a:stretch>
            <a:fillRect/>
          </a:stretch>
        </p:blipFill>
        <p:spPr>
          <a:xfrm>
            <a:off x="2449924" y="1828488"/>
            <a:ext cx="2773225" cy="1408625"/>
          </a:xfrm>
          <a:prstGeom prst="rect">
            <a:avLst/>
          </a:prstGeom>
          <a:noFill/>
          <a:ln>
            <a:noFill/>
          </a:ln>
        </p:spPr>
      </p:pic>
      <p:pic>
        <p:nvPicPr>
          <p:cNvPr id="386" name="Google Shape;386;p38"/>
          <p:cNvPicPr preferRelativeResize="0"/>
          <p:nvPr/>
        </p:nvPicPr>
        <p:blipFill>
          <a:blip r:embed="rId4">
            <a:alphaModFix/>
          </a:blip>
          <a:stretch>
            <a:fillRect/>
          </a:stretch>
        </p:blipFill>
        <p:spPr>
          <a:xfrm>
            <a:off x="148450" y="1382063"/>
            <a:ext cx="2301475" cy="2301475"/>
          </a:xfrm>
          <a:prstGeom prst="rect">
            <a:avLst/>
          </a:prstGeom>
          <a:noFill/>
          <a:ln>
            <a:noFill/>
          </a:ln>
        </p:spPr>
      </p:pic>
      <p:pic>
        <p:nvPicPr>
          <p:cNvPr id="387" name="Google Shape;387;p38"/>
          <p:cNvPicPr preferRelativeResize="0"/>
          <p:nvPr/>
        </p:nvPicPr>
        <p:blipFill>
          <a:blip r:embed="rId5">
            <a:alphaModFix/>
          </a:blip>
          <a:stretch>
            <a:fillRect/>
          </a:stretch>
        </p:blipFill>
        <p:spPr>
          <a:xfrm>
            <a:off x="7652275" y="4691000"/>
            <a:ext cx="1379750" cy="352100"/>
          </a:xfrm>
          <a:prstGeom prst="rect">
            <a:avLst/>
          </a:prstGeom>
          <a:noFill/>
          <a:ln>
            <a:noFill/>
          </a:ln>
        </p:spPr>
      </p:pic>
      <p:sp>
        <p:nvSpPr>
          <p:cNvPr id="388" name="Google Shape;388;p38"/>
          <p:cNvSpPr txBox="1"/>
          <p:nvPr/>
        </p:nvSpPr>
        <p:spPr>
          <a:xfrm>
            <a:off x="5762275" y="1658150"/>
            <a:ext cx="3000000" cy="174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Gas sensor module detects presence of gas in the area. Level of concentration is measured as each gas has it's particular breakdown voltage at which it is ionized. Sensor identifies gases by measuring these voltages.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TILT SENSOR</a:t>
            </a:r>
            <a:endParaRPr sz="1800" b="1">
              <a:solidFill>
                <a:srgbClr val="990000"/>
              </a:solidFill>
            </a:endParaRPr>
          </a:p>
        </p:txBody>
      </p:sp>
      <p:pic>
        <p:nvPicPr>
          <p:cNvPr id="394" name="Google Shape;394;p3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395" name="Google Shape;395;p39"/>
          <p:cNvPicPr preferRelativeResize="0"/>
          <p:nvPr/>
        </p:nvPicPr>
        <p:blipFill>
          <a:blip r:embed="rId4">
            <a:alphaModFix/>
          </a:blip>
          <a:stretch>
            <a:fillRect/>
          </a:stretch>
        </p:blipFill>
        <p:spPr>
          <a:xfrm>
            <a:off x="152400" y="938375"/>
            <a:ext cx="4048125" cy="2971800"/>
          </a:xfrm>
          <a:prstGeom prst="rect">
            <a:avLst/>
          </a:prstGeom>
          <a:noFill/>
          <a:ln>
            <a:noFill/>
          </a:ln>
        </p:spPr>
      </p:pic>
      <p:sp>
        <p:nvSpPr>
          <p:cNvPr id="396" name="Google Shape;396;p39"/>
          <p:cNvSpPr txBox="1"/>
          <p:nvPr/>
        </p:nvSpPr>
        <p:spPr>
          <a:xfrm>
            <a:off x="4908500" y="1334245"/>
            <a:ext cx="3000000" cy="191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rPr>
              <a:t>A sensor which responds to the change in the angular movement of the body is called tilt sensor. The angular movement can be tilt, elevation, slope or depression. Tilt sensors are also called inclinometer. A tilt switch is basically a replica of pushbutton working in different physical mechanism.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PULSE RATE SENSOR</a:t>
            </a:r>
            <a:endParaRPr sz="1800" b="1">
              <a:solidFill>
                <a:srgbClr val="990000"/>
              </a:solidFill>
            </a:endParaRPr>
          </a:p>
        </p:txBody>
      </p:sp>
      <p:pic>
        <p:nvPicPr>
          <p:cNvPr id="402" name="Google Shape;402;p40"/>
          <p:cNvPicPr preferRelativeResize="0"/>
          <p:nvPr/>
        </p:nvPicPr>
        <p:blipFill>
          <a:blip r:embed="rId3">
            <a:alphaModFix/>
          </a:blip>
          <a:stretch>
            <a:fillRect/>
          </a:stretch>
        </p:blipFill>
        <p:spPr>
          <a:xfrm>
            <a:off x="331601" y="2104525"/>
            <a:ext cx="1606150" cy="1308500"/>
          </a:xfrm>
          <a:prstGeom prst="rect">
            <a:avLst/>
          </a:prstGeom>
          <a:noFill/>
          <a:ln>
            <a:noFill/>
          </a:ln>
        </p:spPr>
      </p:pic>
      <p:pic>
        <p:nvPicPr>
          <p:cNvPr id="403" name="Google Shape;403;p40"/>
          <p:cNvPicPr preferRelativeResize="0"/>
          <p:nvPr/>
        </p:nvPicPr>
        <p:blipFill>
          <a:blip r:embed="rId4">
            <a:alphaModFix/>
          </a:blip>
          <a:stretch>
            <a:fillRect/>
          </a:stretch>
        </p:blipFill>
        <p:spPr>
          <a:xfrm>
            <a:off x="1937749" y="1611300"/>
            <a:ext cx="2421725" cy="2171975"/>
          </a:xfrm>
          <a:prstGeom prst="rect">
            <a:avLst/>
          </a:prstGeom>
          <a:noFill/>
          <a:ln>
            <a:noFill/>
          </a:ln>
        </p:spPr>
      </p:pic>
      <p:sp>
        <p:nvSpPr>
          <p:cNvPr id="404" name="Google Shape;404;p40"/>
          <p:cNvSpPr txBox="1"/>
          <p:nvPr/>
        </p:nvSpPr>
        <p:spPr>
          <a:xfrm>
            <a:off x="4706875" y="1883088"/>
            <a:ext cx="3000000" cy="16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Pulse Rate Sensor is a Plug and Play heart rate sensor which has a light embedded in it. This light is reflected by the expansion of capillary blood vessels. This in turn is used to identify the pulse rate of the person.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ACCELEROMETER</a:t>
            </a:r>
            <a:endParaRPr sz="1800" b="1">
              <a:solidFill>
                <a:srgbClr val="990000"/>
              </a:solidFill>
            </a:endParaRPr>
          </a:p>
        </p:txBody>
      </p:sp>
      <p:pic>
        <p:nvPicPr>
          <p:cNvPr id="410" name="Google Shape;410;p41"/>
          <p:cNvPicPr preferRelativeResize="0"/>
          <p:nvPr/>
        </p:nvPicPr>
        <p:blipFill>
          <a:blip r:embed="rId3">
            <a:alphaModFix/>
          </a:blip>
          <a:stretch>
            <a:fillRect/>
          </a:stretch>
        </p:blipFill>
        <p:spPr>
          <a:xfrm>
            <a:off x="1243625" y="1678625"/>
            <a:ext cx="1786250" cy="1786250"/>
          </a:xfrm>
          <a:prstGeom prst="rect">
            <a:avLst/>
          </a:prstGeom>
          <a:noFill/>
          <a:ln>
            <a:noFill/>
          </a:ln>
        </p:spPr>
      </p:pic>
      <p:pic>
        <p:nvPicPr>
          <p:cNvPr id="411" name="Google Shape;411;p41"/>
          <p:cNvPicPr preferRelativeResize="0"/>
          <p:nvPr/>
        </p:nvPicPr>
        <p:blipFill>
          <a:blip r:embed="rId4">
            <a:alphaModFix/>
          </a:blip>
          <a:stretch>
            <a:fillRect/>
          </a:stretch>
        </p:blipFill>
        <p:spPr>
          <a:xfrm>
            <a:off x="7652275" y="4691000"/>
            <a:ext cx="1379750" cy="352100"/>
          </a:xfrm>
          <a:prstGeom prst="rect">
            <a:avLst/>
          </a:prstGeom>
          <a:noFill/>
          <a:ln>
            <a:noFill/>
          </a:ln>
        </p:spPr>
      </p:pic>
      <p:sp>
        <p:nvSpPr>
          <p:cNvPr id="412" name="Google Shape;412;p41"/>
          <p:cNvSpPr txBox="1"/>
          <p:nvPr/>
        </p:nvSpPr>
        <p:spPr>
          <a:xfrm>
            <a:off x="4749150" y="1383775"/>
            <a:ext cx="30000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Accelerometer measures acceleration forces, a variety of accelerometers are available in the market such as peizoelectric accelerometer uses microscopic crystal that becomes stressed due to accelerative forces. These crystals create voltage from stress and the accelerometer system manipulates the voltage to determine velocity and orientation.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ATMOSPHERIC PRESSURE SENSOR</a:t>
            </a:r>
            <a:endParaRPr sz="1800" b="1">
              <a:solidFill>
                <a:srgbClr val="990000"/>
              </a:solidFill>
            </a:endParaRPr>
          </a:p>
        </p:txBody>
      </p:sp>
      <p:pic>
        <p:nvPicPr>
          <p:cNvPr id="418" name="Google Shape;418;p42"/>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19" name="Google Shape;419;p42"/>
          <p:cNvPicPr preferRelativeResize="0"/>
          <p:nvPr/>
        </p:nvPicPr>
        <p:blipFill>
          <a:blip r:embed="rId4">
            <a:alphaModFix/>
          </a:blip>
          <a:stretch>
            <a:fillRect/>
          </a:stretch>
        </p:blipFill>
        <p:spPr>
          <a:xfrm>
            <a:off x="1457875" y="1556300"/>
            <a:ext cx="1866900" cy="1866900"/>
          </a:xfrm>
          <a:prstGeom prst="rect">
            <a:avLst/>
          </a:prstGeom>
          <a:noFill/>
          <a:ln>
            <a:noFill/>
          </a:ln>
        </p:spPr>
      </p:pic>
      <p:sp>
        <p:nvSpPr>
          <p:cNvPr id="420" name="Google Shape;420;p42"/>
          <p:cNvSpPr txBox="1"/>
          <p:nvPr/>
        </p:nvSpPr>
        <p:spPr>
          <a:xfrm>
            <a:off x="4572000" y="1344800"/>
            <a:ext cx="3000000" cy="207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To predict weather, detect altitude even measuring vertical velocity, certain atmospheric pressure sensors are used. It's called barometric pressure sensor as it measures barometric pressure, ie the pressure caused by the weight of air pressing down on the Earth.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FORCE PRESSURE SENSOR</a:t>
            </a:r>
            <a:endParaRPr sz="1800" b="1">
              <a:solidFill>
                <a:srgbClr val="990000"/>
              </a:solidFill>
            </a:endParaRPr>
          </a:p>
        </p:txBody>
      </p:sp>
      <p:pic>
        <p:nvPicPr>
          <p:cNvPr id="426" name="Google Shape;426;p43"/>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27" name="Google Shape;427;p43"/>
          <p:cNvPicPr preferRelativeResize="0"/>
          <p:nvPr/>
        </p:nvPicPr>
        <p:blipFill>
          <a:blip r:embed="rId4">
            <a:alphaModFix/>
          </a:blip>
          <a:stretch>
            <a:fillRect/>
          </a:stretch>
        </p:blipFill>
        <p:spPr>
          <a:xfrm>
            <a:off x="1109750" y="1638300"/>
            <a:ext cx="1866900" cy="1866900"/>
          </a:xfrm>
          <a:prstGeom prst="rect">
            <a:avLst/>
          </a:prstGeom>
          <a:noFill/>
          <a:ln>
            <a:noFill/>
          </a:ln>
        </p:spPr>
      </p:pic>
      <p:sp>
        <p:nvSpPr>
          <p:cNvPr id="428" name="Google Shape;428;p43"/>
          <p:cNvSpPr txBox="1"/>
          <p:nvPr/>
        </p:nvSpPr>
        <p:spPr>
          <a:xfrm>
            <a:off x="4572000" y="1638300"/>
            <a:ext cx="3000000" cy="169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Force Pressure Sensor is just a resistance which changes upon applying force to the sensor. The resistance can go above 1MΩ when no force is applied, on the other hand, the value goes down when the force is applied.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pH SENSOR</a:t>
            </a:r>
            <a:endParaRPr sz="1800" b="1">
              <a:solidFill>
                <a:srgbClr val="990000"/>
              </a:solidFill>
            </a:endParaRPr>
          </a:p>
        </p:txBody>
      </p:sp>
      <p:pic>
        <p:nvPicPr>
          <p:cNvPr id="434" name="Google Shape;434;p44"/>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35" name="Google Shape;435;p44"/>
          <p:cNvPicPr preferRelativeResize="0"/>
          <p:nvPr/>
        </p:nvPicPr>
        <p:blipFill>
          <a:blip r:embed="rId4">
            <a:alphaModFix/>
          </a:blip>
          <a:stretch>
            <a:fillRect/>
          </a:stretch>
        </p:blipFill>
        <p:spPr>
          <a:xfrm>
            <a:off x="770325" y="1592650"/>
            <a:ext cx="3177150" cy="1779200"/>
          </a:xfrm>
          <a:prstGeom prst="rect">
            <a:avLst/>
          </a:prstGeom>
          <a:noFill/>
          <a:ln>
            <a:noFill/>
          </a:ln>
        </p:spPr>
      </p:pic>
      <p:sp>
        <p:nvSpPr>
          <p:cNvPr id="436" name="Google Shape;436;p44"/>
          <p:cNvSpPr txBox="1"/>
          <p:nvPr/>
        </p:nvSpPr>
        <p:spPr>
          <a:xfrm>
            <a:off x="4690925" y="1444675"/>
            <a:ext cx="3000000" cy="2153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pH sensor module has a rod like structure with a bulb at bottom. The bulb is selective to hydrogen-ion concentration. Electrochemical Potential is created by these hydrogen ions on the bulb when the rod is immersed in the solution. This potential helps to identify the pH units using scientific methods.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RFID MODULE</a:t>
            </a:r>
            <a:endParaRPr sz="1800" b="1">
              <a:solidFill>
                <a:srgbClr val="990000"/>
              </a:solidFill>
            </a:endParaRPr>
          </a:p>
        </p:txBody>
      </p:sp>
      <p:pic>
        <p:nvPicPr>
          <p:cNvPr id="442" name="Google Shape;442;p45"/>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43" name="Google Shape;443;p45"/>
          <p:cNvPicPr preferRelativeResize="0"/>
          <p:nvPr/>
        </p:nvPicPr>
        <p:blipFill>
          <a:blip r:embed="rId4">
            <a:alphaModFix/>
          </a:blip>
          <a:stretch>
            <a:fillRect/>
          </a:stretch>
        </p:blipFill>
        <p:spPr>
          <a:xfrm>
            <a:off x="545375" y="1271250"/>
            <a:ext cx="3646275" cy="2601000"/>
          </a:xfrm>
          <a:prstGeom prst="rect">
            <a:avLst/>
          </a:prstGeom>
          <a:noFill/>
          <a:ln>
            <a:noFill/>
          </a:ln>
        </p:spPr>
      </p:pic>
      <p:sp>
        <p:nvSpPr>
          <p:cNvPr id="444" name="Google Shape;444;p45"/>
          <p:cNvSpPr txBox="1"/>
          <p:nvPr/>
        </p:nvSpPr>
        <p:spPr>
          <a:xfrm>
            <a:off x="5126225" y="1271245"/>
            <a:ext cx="3000000" cy="191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Electromagnetic fields are used in RFID module communication, what we generally use with Arduino are Passive type RFIDs which are triggered by electromagnetic pulse of the RFID receiver. On the other hand, Active RFIDs have battery attached to them.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58" name="Google Shape;158;p19"/>
          <p:cNvGrpSpPr/>
          <p:nvPr/>
        </p:nvGrpSpPr>
        <p:grpSpPr>
          <a:xfrm>
            <a:off x="5965650" y="1768950"/>
            <a:ext cx="1465500" cy="1405663"/>
            <a:chOff x="5965650" y="1768950"/>
            <a:chExt cx="1465500" cy="1405663"/>
          </a:xfrm>
        </p:grpSpPr>
        <p:pic>
          <p:nvPicPr>
            <p:cNvPr id="159" name="Google Shape;159;p19"/>
            <p:cNvPicPr preferRelativeResize="0"/>
            <p:nvPr/>
          </p:nvPicPr>
          <p:blipFill>
            <a:blip r:embed="rId3">
              <a:alphaModFix/>
            </a:blip>
            <a:stretch>
              <a:fillRect/>
            </a:stretch>
          </p:blipFill>
          <p:spPr>
            <a:xfrm>
              <a:off x="5971788" y="1768950"/>
              <a:ext cx="1300800" cy="1300800"/>
            </a:xfrm>
            <a:prstGeom prst="rect">
              <a:avLst/>
            </a:prstGeom>
            <a:noFill/>
            <a:ln>
              <a:noFill/>
            </a:ln>
          </p:spPr>
        </p:pic>
        <p:sp>
          <p:nvSpPr>
            <p:cNvPr id="160" name="Google Shape;160;p19"/>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Receiver</a:t>
              </a:r>
              <a:endParaRPr sz="1600" b="1"/>
            </a:p>
          </p:txBody>
        </p:sp>
      </p:grpSp>
      <p:grpSp>
        <p:nvGrpSpPr>
          <p:cNvPr id="161" name="Google Shape;161;p19"/>
          <p:cNvGrpSpPr/>
          <p:nvPr/>
        </p:nvGrpSpPr>
        <p:grpSpPr>
          <a:xfrm>
            <a:off x="322719" y="841751"/>
            <a:ext cx="1300800" cy="1017827"/>
            <a:chOff x="322719" y="841751"/>
            <a:chExt cx="1300800" cy="1017827"/>
          </a:xfrm>
        </p:grpSpPr>
        <p:sp>
          <p:nvSpPr>
            <p:cNvPr id="162" name="Google Shape;162;p19"/>
            <p:cNvSpPr txBox="1"/>
            <p:nvPr/>
          </p:nvSpPr>
          <p:spPr>
            <a:xfrm>
              <a:off x="322719"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Tilt</a:t>
              </a:r>
              <a:endParaRPr sz="1600" b="1"/>
            </a:p>
          </p:txBody>
        </p:sp>
        <p:pic>
          <p:nvPicPr>
            <p:cNvPr id="163" name="Google Shape;163;p19"/>
            <p:cNvPicPr preferRelativeResize="0"/>
            <p:nvPr/>
          </p:nvPicPr>
          <p:blipFill>
            <a:blip r:embed="rId4">
              <a:alphaModFix/>
            </a:blip>
            <a:stretch>
              <a:fillRect/>
            </a:stretch>
          </p:blipFill>
          <p:spPr>
            <a:xfrm>
              <a:off x="690425" y="841751"/>
              <a:ext cx="565501" cy="565501"/>
            </a:xfrm>
            <a:prstGeom prst="rect">
              <a:avLst/>
            </a:prstGeom>
            <a:noFill/>
            <a:ln>
              <a:noFill/>
            </a:ln>
          </p:spPr>
        </p:pic>
      </p:grpSp>
      <p:grpSp>
        <p:nvGrpSpPr>
          <p:cNvPr id="164" name="Google Shape;164;p19"/>
          <p:cNvGrpSpPr/>
          <p:nvPr/>
        </p:nvGrpSpPr>
        <p:grpSpPr>
          <a:xfrm>
            <a:off x="1796907" y="868400"/>
            <a:ext cx="1300800" cy="991178"/>
            <a:chOff x="1796907" y="868400"/>
            <a:chExt cx="1300800" cy="991178"/>
          </a:xfrm>
        </p:grpSpPr>
        <p:sp>
          <p:nvSpPr>
            <p:cNvPr id="165" name="Google Shape;165;p19"/>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Gas</a:t>
              </a:r>
              <a:endParaRPr sz="1600" b="1"/>
            </a:p>
          </p:txBody>
        </p:sp>
        <p:pic>
          <p:nvPicPr>
            <p:cNvPr id="166" name="Google Shape;166;p19"/>
            <p:cNvPicPr preferRelativeResize="0"/>
            <p:nvPr/>
          </p:nvPicPr>
          <p:blipFill>
            <a:blip r:embed="rId5">
              <a:alphaModFix/>
            </a:blip>
            <a:stretch>
              <a:fillRect/>
            </a:stretch>
          </p:blipFill>
          <p:spPr>
            <a:xfrm>
              <a:off x="2164600" y="868400"/>
              <a:ext cx="565500" cy="565500"/>
            </a:xfrm>
            <a:prstGeom prst="rect">
              <a:avLst/>
            </a:prstGeom>
            <a:noFill/>
            <a:ln>
              <a:noFill/>
            </a:ln>
          </p:spPr>
        </p:pic>
      </p:grpSp>
      <p:grpSp>
        <p:nvGrpSpPr>
          <p:cNvPr id="167" name="Google Shape;167;p19"/>
          <p:cNvGrpSpPr/>
          <p:nvPr/>
        </p:nvGrpSpPr>
        <p:grpSpPr>
          <a:xfrm>
            <a:off x="3271094" y="868400"/>
            <a:ext cx="1300800" cy="991178"/>
            <a:chOff x="3271094" y="868400"/>
            <a:chExt cx="1300800" cy="991178"/>
          </a:xfrm>
        </p:grpSpPr>
        <p:sp>
          <p:nvSpPr>
            <p:cNvPr id="168" name="Google Shape;168;p19"/>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Joystick</a:t>
              </a:r>
              <a:endParaRPr sz="1600" b="1"/>
            </a:p>
          </p:txBody>
        </p:sp>
        <p:pic>
          <p:nvPicPr>
            <p:cNvPr id="169" name="Google Shape;169;p19"/>
            <p:cNvPicPr preferRelativeResize="0"/>
            <p:nvPr/>
          </p:nvPicPr>
          <p:blipFill>
            <a:blip r:embed="rId6">
              <a:alphaModFix/>
            </a:blip>
            <a:stretch>
              <a:fillRect/>
            </a:stretch>
          </p:blipFill>
          <p:spPr>
            <a:xfrm>
              <a:off x="3638775" y="868400"/>
              <a:ext cx="565500" cy="565500"/>
            </a:xfrm>
            <a:prstGeom prst="rect">
              <a:avLst/>
            </a:prstGeom>
            <a:noFill/>
            <a:ln>
              <a:noFill/>
            </a:ln>
          </p:spPr>
        </p:pic>
      </p:grpSp>
      <p:grpSp>
        <p:nvGrpSpPr>
          <p:cNvPr id="170" name="Google Shape;170;p19"/>
          <p:cNvGrpSpPr/>
          <p:nvPr/>
        </p:nvGrpSpPr>
        <p:grpSpPr>
          <a:xfrm>
            <a:off x="4571994" y="906750"/>
            <a:ext cx="1300800" cy="952828"/>
            <a:chOff x="4571994" y="906750"/>
            <a:chExt cx="1300800" cy="952828"/>
          </a:xfrm>
        </p:grpSpPr>
        <p:sp>
          <p:nvSpPr>
            <p:cNvPr id="171" name="Google Shape;171;p19"/>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Flame</a:t>
              </a:r>
              <a:endParaRPr sz="1600" b="1"/>
            </a:p>
          </p:txBody>
        </p:sp>
        <p:pic>
          <p:nvPicPr>
            <p:cNvPr id="172" name="Google Shape;172;p19"/>
            <p:cNvPicPr preferRelativeResize="0"/>
            <p:nvPr/>
          </p:nvPicPr>
          <p:blipFill>
            <a:blip r:embed="rId7">
              <a:alphaModFix/>
            </a:blip>
            <a:stretch>
              <a:fillRect/>
            </a:stretch>
          </p:blipFill>
          <p:spPr>
            <a:xfrm>
              <a:off x="4901200" y="906750"/>
              <a:ext cx="565500" cy="565500"/>
            </a:xfrm>
            <a:prstGeom prst="rect">
              <a:avLst/>
            </a:prstGeom>
            <a:noFill/>
            <a:ln>
              <a:noFill/>
            </a:ln>
          </p:spPr>
        </p:pic>
      </p:grpSp>
      <p:grpSp>
        <p:nvGrpSpPr>
          <p:cNvPr id="173" name="Google Shape;173;p19"/>
          <p:cNvGrpSpPr/>
          <p:nvPr/>
        </p:nvGrpSpPr>
        <p:grpSpPr>
          <a:xfrm>
            <a:off x="7637794" y="906733"/>
            <a:ext cx="1300800" cy="952846"/>
            <a:chOff x="7637794" y="906733"/>
            <a:chExt cx="1300800" cy="952846"/>
          </a:xfrm>
        </p:grpSpPr>
        <p:sp>
          <p:nvSpPr>
            <p:cNvPr id="174" name="Google Shape;174;p19"/>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Voltage</a:t>
              </a:r>
              <a:endParaRPr sz="1600" b="1"/>
            </a:p>
          </p:txBody>
        </p:sp>
        <p:pic>
          <p:nvPicPr>
            <p:cNvPr id="175" name="Google Shape;175;p19"/>
            <p:cNvPicPr preferRelativeResize="0"/>
            <p:nvPr/>
          </p:nvPicPr>
          <p:blipFill>
            <a:blip r:embed="rId8">
              <a:alphaModFix/>
            </a:blip>
            <a:stretch>
              <a:fillRect/>
            </a:stretch>
          </p:blipFill>
          <p:spPr>
            <a:xfrm>
              <a:off x="8005453" y="906733"/>
              <a:ext cx="565500" cy="565530"/>
            </a:xfrm>
            <a:prstGeom prst="rect">
              <a:avLst/>
            </a:prstGeom>
            <a:noFill/>
            <a:ln>
              <a:noFill/>
            </a:ln>
          </p:spPr>
        </p:pic>
      </p:grpSp>
      <p:grpSp>
        <p:nvGrpSpPr>
          <p:cNvPr id="176" name="Google Shape;176;p19"/>
          <p:cNvGrpSpPr/>
          <p:nvPr/>
        </p:nvGrpSpPr>
        <p:grpSpPr>
          <a:xfrm>
            <a:off x="322719" y="2143875"/>
            <a:ext cx="1300800" cy="1030741"/>
            <a:chOff x="322719" y="2143875"/>
            <a:chExt cx="1300800" cy="1030741"/>
          </a:xfrm>
        </p:grpSpPr>
        <p:sp>
          <p:nvSpPr>
            <p:cNvPr id="177" name="Google Shape;177;p19"/>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Dust</a:t>
              </a:r>
              <a:endParaRPr sz="1600" b="1"/>
            </a:p>
          </p:txBody>
        </p:sp>
        <p:pic>
          <p:nvPicPr>
            <p:cNvPr id="178" name="Google Shape;178;p19"/>
            <p:cNvPicPr preferRelativeResize="0"/>
            <p:nvPr/>
          </p:nvPicPr>
          <p:blipFill>
            <a:blip r:embed="rId9">
              <a:alphaModFix/>
            </a:blip>
            <a:stretch>
              <a:fillRect/>
            </a:stretch>
          </p:blipFill>
          <p:spPr>
            <a:xfrm>
              <a:off x="589338" y="2143875"/>
              <a:ext cx="641225" cy="641225"/>
            </a:xfrm>
            <a:prstGeom prst="rect">
              <a:avLst/>
            </a:prstGeom>
            <a:noFill/>
            <a:ln>
              <a:noFill/>
            </a:ln>
          </p:spPr>
        </p:pic>
      </p:grpSp>
      <p:grpSp>
        <p:nvGrpSpPr>
          <p:cNvPr id="179" name="Google Shape;179;p19"/>
          <p:cNvGrpSpPr/>
          <p:nvPr/>
        </p:nvGrpSpPr>
        <p:grpSpPr>
          <a:xfrm>
            <a:off x="1796907" y="2168838"/>
            <a:ext cx="1300800" cy="1005778"/>
            <a:chOff x="1796907" y="2168838"/>
            <a:chExt cx="1300800" cy="1005778"/>
          </a:xfrm>
        </p:grpSpPr>
        <p:sp>
          <p:nvSpPr>
            <p:cNvPr id="180" name="Google Shape;180;p19"/>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ECG</a:t>
              </a:r>
              <a:endParaRPr sz="1600" b="1"/>
            </a:p>
          </p:txBody>
        </p:sp>
        <p:pic>
          <p:nvPicPr>
            <p:cNvPr id="181" name="Google Shape;181;p19"/>
            <p:cNvPicPr preferRelativeResize="0"/>
            <p:nvPr/>
          </p:nvPicPr>
          <p:blipFill>
            <a:blip r:embed="rId10">
              <a:alphaModFix/>
            </a:blip>
            <a:stretch>
              <a:fillRect/>
            </a:stretch>
          </p:blipFill>
          <p:spPr>
            <a:xfrm>
              <a:off x="2186750" y="2168838"/>
              <a:ext cx="521201" cy="521201"/>
            </a:xfrm>
            <a:prstGeom prst="rect">
              <a:avLst/>
            </a:prstGeom>
            <a:noFill/>
            <a:ln>
              <a:noFill/>
            </a:ln>
          </p:spPr>
        </p:pic>
      </p:grpSp>
      <p:grpSp>
        <p:nvGrpSpPr>
          <p:cNvPr id="182" name="Google Shape;182;p19"/>
          <p:cNvGrpSpPr/>
          <p:nvPr/>
        </p:nvGrpSpPr>
        <p:grpSpPr>
          <a:xfrm>
            <a:off x="3079289" y="2143886"/>
            <a:ext cx="1684500" cy="1030739"/>
            <a:chOff x="3079289" y="2143886"/>
            <a:chExt cx="1684500" cy="1030739"/>
          </a:xfrm>
        </p:grpSpPr>
        <p:sp>
          <p:nvSpPr>
            <p:cNvPr id="183" name="Google Shape;183;p19"/>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Flex</a:t>
              </a:r>
              <a:endParaRPr sz="1600" b="1"/>
            </a:p>
          </p:txBody>
        </p:sp>
        <p:pic>
          <p:nvPicPr>
            <p:cNvPr id="184" name="Google Shape;184;p19"/>
            <p:cNvPicPr preferRelativeResize="0"/>
            <p:nvPr/>
          </p:nvPicPr>
          <p:blipFill>
            <a:blip r:embed="rId11">
              <a:alphaModFix/>
            </a:blip>
            <a:stretch>
              <a:fillRect/>
            </a:stretch>
          </p:blipFill>
          <p:spPr>
            <a:xfrm>
              <a:off x="3600899" y="2143886"/>
              <a:ext cx="641200" cy="641200"/>
            </a:xfrm>
            <a:prstGeom prst="rect">
              <a:avLst/>
            </a:prstGeom>
            <a:noFill/>
            <a:ln>
              <a:noFill/>
            </a:ln>
          </p:spPr>
        </p:pic>
      </p:grpSp>
      <p:grpSp>
        <p:nvGrpSpPr>
          <p:cNvPr id="185" name="Google Shape;185;p19"/>
          <p:cNvGrpSpPr/>
          <p:nvPr/>
        </p:nvGrpSpPr>
        <p:grpSpPr>
          <a:xfrm>
            <a:off x="4571994" y="2143875"/>
            <a:ext cx="1300800" cy="1030741"/>
            <a:chOff x="4571994" y="2143875"/>
            <a:chExt cx="1300800" cy="1030741"/>
          </a:xfrm>
        </p:grpSpPr>
        <p:sp>
          <p:nvSpPr>
            <p:cNvPr id="186" name="Google Shape;186;p19"/>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Weight</a:t>
              </a:r>
              <a:endParaRPr sz="1600" b="1"/>
            </a:p>
          </p:txBody>
        </p:sp>
        <p:pic>
          <p:nvPicPr>
            <p:cNvPr id="187" name="Google Shape;187;p19"/>
            <p:cNvPicPr preferRelativeResize="0"/>
            <p:nvPr/>
          </p:nvPicPr>
          <p:blipFill>
            <a:blip r:embed="rId12">
              <a:alphaModFix/>
            </a:blip>
            <a:stretch>
              <a:fillRect/>
            </a:stretch>
          </p:blipFill>
          <p:spPr>
            <a:xfrm>
              <a:off x="4901825" y="2143875"/>
              <a:ext cx="641225" cy="641225"/>
            </a:xfrm>
            <a:prstGeom prst="rect">
              <a:avLst/>
            </a:prstGeom>
            <a:noFill/>
            <a:ln>
              <a:noFill/>
            </a:ln>
          </p:spPr>
        </p:pic>
      </p:grpSp>
      <p:grpSp>
        <p:nvGrpSpPr>
          <p:cNvPr id="188" name="Google Shape;188;p19"/>
          <p:cNvGrpSpPr/>
          <p:nvPr/>
        </p:nvGrpSpPr>
        <p:grpSpPr>
          <a:xfrm>
            <a:off x="7637794" y="2158750"/>
            <a:ext cx="1300800" cy="1015866"/>
            <a:chOff x="7637794" y="2158750"/>
            <a:chExt cx="1300800" cy="1015866"/>
          </a:xfrm>
        </p:grpSpPr>
        <p:sp>
          <p:nvSpPr>
            <p:cNvPr id="189" name="Google Shape;189;p19"/>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Camera</a:t>
              </a:r>
              <a:endParaRPr sz="1600" b="1"/>
            </a:p>
          </p:txBody>
        </p:sp>
        <p:pic>
          <p:nvPicPr>
            <p:cNvPr id="190" name="Google Shape;190;p19"/>
            <p:cNvPicPr preferRelativeResize="0"/>
            <p:nvPr/>
          </p:nvPicPr>
          <p:blipFill>
            <a:blip r:embed="rId13">
              <a:alphaModFix/>
            </a:blip>
            <a:stretch>
              <a:fillRect/>
            </a:stretch>
          </p:blipFill>
          <p:spPr>
            <a:xfrm>
              <a:off x="8027600" y="2158750"/>
              <a:ext cx="521200" cy="521200"/>
            </a:xfrm>
            <a:prstGeom prst="rect">
              <a:avLst/>
            </a:prstGeom>
            <a:noFill/>
            <a:ln>
              <a:noFill/>
            </a:ln>
          </p:spPr>
        </p:pic>
      </p:grpSp>
      <p:grpSp>
        <p:nvGrpSpPr>
          <p:cNvPr id="191" name="Google Shape;191;p19"/>
          <p:cNvGrpSpPr/>
          <p:nvPr/>
        </p:nvGrpSpPr>
        <p:grpSpPr>
          <a:xfrm>
            <a:off x="130875" y="3521714"/>
            <a:ext cx="1684500" cy="1103061"/>
            <a:chOff x="130875" y="3521714"/>
            <a:chExt cx="1684500" cy="1103061"/>
          </a:xfrm>
        </p:grpSpPr>
        <p:sp>
          <p:nvSpPr>
            <p:cNvPr id="192" name="Google Shape;192;p19"/>
            <p:cNvSpPr txBox="1"/>
            <p:nvPr/>
          </p:nvSpPr>
          <p:spPr>
            <a:xfrm>
              <a:off x="130875"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Potentiometer</a:t>
              </a:r>
              <a:endParaRPr sz="1600" b="1"/>
            </a:p>
          </p:txBody>
        </p:sp>
        <p:pic>
          <p:nvPicPr>
            <p:cNvPr id="193" name="Google Shape;193;p19"/>
            <p:cNvPicPr preferRelativeResize="0"/>
            <p:nvPr/>
          </p:nvPicPr>
          <p:blipFill>
            <a:blip r:embed="rId14">
              <a:alphaModFix/>
            </a:blip>
            <a:stretch>
              <a:fillRect/>
            </a:stretch>
          </p:blipFill>
          <p:spPr>
            <a:xfrm>
              <a:off x="542750" y="3521714"/>
              <a:ext cx="751025" cy="731110"/>
            </a:xfrm>
            <a:prstGeom prst="rect">
              <a:avLst/>
            </a:prstGeom>
            <a:noFill/>
            <a:ln>
              <a:noFill/>
            </a:ln>
          </p:spPr>
        </p:pic>
      </p:grpSp>
      <p:grpSp>
        <p:nvGrpSpPr>
          <p:cNvPr id="194" name="Google Shape;194;p19"/>
          <p:cNvGrpSpPr/>
          <p:nvPr/>
        </p:nvGrpSpPr>
        <p:grpSpPr>
          <a:xfrm>
            <a:off x="1796907" y="3472592"/>
            <a:ext cx="1300800" cy="1152174"/>
            <a:chOff x="1796907" y="3472592"/>
            <a:chExt cx="1300800" cy="1152174"/>
          </a:xfrm>
        </p:grpSpPr>
        <p:sp>
          <p:nvSpPr>
            <p:cNvPr id="195" name="Google Shape;195;p19"/>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Muscle</a:t>
              </a:r>
              <a:endParaRPr sz="1600" b="1"/>
            </a:p>
          </p:txBody>
        </p:sp>
        <p:pic>
          <p:nvPicPr>
            <p:cNvPr id="196" name="Google Shape;196;p19"/>
            <p:cNvPicPr preferRelativeResize="0"/>
            <p:nvPr/>
          </p:nvPicPr>
          <p:blipFill>
            <a:blip r:embed="rId15">
              <a:alphaModFix/>
            </a:blip>
            <a:stretch>
              <a:fillRect/>
            </a:stretch>
          </p:blipFill>
          <p:spPr>
            <a:xfrm>
              <a:off x="2071818" y="3472592"/>
              <a:ext cx="751025" cy="739471"/>
            </a:xfrm>
            <a:prstGeom prst="rect">
              <a:avLst/>
            </a:prstGeom>
            <a:noFill/>
            <a:ln>
              <a:noFill/>
            </a:ln>
          </p:spPr>
        </p:pic>
      </p:grpSp>
      <p:grpSp>
        <p:nvGrpSpPr>
          <p:cNvPr id="197" name="Google Shape;197;p19"/>
          <p:cNvGrpSpPr/>
          <p:nvPr/>
        </p:nvGrpSpPr>
        <p:grpSpPr>
          <a:xfrm>
            <a:off x="5965650" y="829933"/>
            <a:ext cx="1465500" cy="1029642"/>
            <a:chOff x="5965650" y="829933"/>
            <a:chExt cx="1465500" cy="1029642"/>
          </a:xfrm>
        </p:grpSpPr>
        <p:sp>
          <p:nvSpPr>
            <p:cNvPr id="198" name="Google Shape;198;p19"/>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Detection</a:t>
              </a:r>
              <a:endParaRPr sz="1600" b="1"/>
            </a:p>
          </p:txBody>
        </p:sp>
        <p:pic>
          <p:nvPicPr>
            <p:cNvPr id="199" name="Google Shape;199;p19"/>
            <p:cNvPicPr preferRelativeResize="0"/>
            <p:nvPr/>
          </p:nvPicPr>
          <p:blipFill>
            <a:blip r:embed="rId16">
              <a:alphaModFix/>
            </a:blip>
            <a:stretch>
              <a:fillRect/>
            </a:stretch>
          </p:blipFill>
          <p:spPr>
            <a:xfrm>
              <a:off x="6399274" y="829933"/>
              <a:ext cx="521200" cy="589125"/>
            </a:xfrm>
            <a:prstGeom prst="rect">
              <a:avLst/>
            </a:prstGeom>
            <a:noFill/>
            <a:ln>
              <a:noFill/>
            </a:ln>
          </p:spPr>
        </p:pic>
      </p:grpSp>
      <p:grpSp>
        <p:nvGrpSpPr>
          <p:cNvPr id="200" name="Google Shape;200;p19"/>
          <p:cNvGrpSpPr/>
          <p:nvPr/>
        </p:nvGrpSpPr>
        <p:grpSpPr>
          <a:xfrm>
            <a:off x="3079289" y="3511763"/>
            <a:ext cx="1684500" cy="1113013"/>
            <a:chOff x="3079289" y="3511763"/>
            <a:chExt cx="1684500" cy="1113013"/>
          </a:xfrm>
        </p:grpSpPr>
        <p:sp>
          <p:nvSpPr>
            <p:cNvPr id="201" name="Google Shape;201;p19"/>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Vibration</a:t>
              </a:r>
              <a:endParaRPr sz="1600" b="1"/>
            </a:p>
          </p:txBody>
        </p:sp>
        <p:pic>
          <p:nvPicPr>
            <p:cNvPr id="202" name="Google Shape;202;p19"/>
            <p:cNvPicPr preferRelativeResize="0"/>
            <p:nvPr/>
          </p:nvPicPr>
          <p:blipFill>
            <a:blip r:embed="rId17">
              <a:alphaModFix/>
            </a:blip>
            <a:stretch>
              <a:fillRect/>
            </a:stretch>
          </p:blipFill>
          <p:spPr>
            <a:xfrm>
              <a:off x="3514999" y="3511763"/>
              <a:ext cx="751025" cy="751025"/>
            </a:xfrm>
            <a:prstGeom prst="rect">
              <a:avLst/>
            </a:prstGeom>
            <a:noFill/>
            <a:ln>
              <a:noFill/>
            </a:ln>
          </p:spPr>
        </p:pic>
      </p:grpSp>
      <p:grpSp>
        <p:nvGrpSpPr>
          <p:cNvPr id="203" name="Google Shape;203;p19"/>
          <p:cNvGrpSpPr/>
          <p:nvPr/>
        </p:nvGrpSpPr>
        <p:grpSpPr>
          <a:xfrm>
            <a:off x="4571994" y="3511753"/>
            <a:ext cx="1300800" cy="1113013"/>
            <a:chOff x="4571994" y="3511753"/>
            <a:chExt cx="1300800" cy="1113013"/>
          </a:xfrm>
        </p:grpSpPr>
        <p:sp>
          <p:nvSpPr>
            <p:cNvPr id="204" name="Google Shape;204;p19"/>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Metal</a:t>
              </a:r>
              <a:endParaRPr sz="1600" b="1"/>
            </a:p>
          </p:txBody>
        </p:sp>
        <p:pic>
          <p:nvPicPr>
            <p:cNvPr id="205" name="Google Shape;205;p19"/>
            <p:cNvPicPr preferRelativeResize="0"/>
            <p:nvPr/>
          </p:nvPicPr>
          <p:blipFill>
            <a:blip r:embed="rId18">
              <a:alphaModFix/>
            </a:blip>
            <a:stretch>
              <a:fillRect/>
            </a:stretch>
          </p:blipFill>
          <p:spPr>
            <a:xfrm>
              <a:off x="4854812" y="3511753"/>
              <a:ext cx="751025" cy="751048"/>
            </a:xfrm>
            <a:prstGeom prst="rect">
              <a:avLst/>
            </a:prstGeom>
            <a:noFill/>
            <a:ln>
              <a:noFill/>
            </a:ln>
          </p:spPr>
        </p:pic>
      </p:grpSp>
      <p:grpSp>
        <p:nvGrpSpPr>
          <p:cNvPr id="206" name="Google Shape;206;p19"/>
          <p:cNvGrpSpPr/>
          <p:nvPr/>
        </p:nvGrpSpPr>
        <p:grpSpPr>
          <a:xfrm>
            <a:off x="5965650" y="3511763"/>
            <a:ext cx="1465500" cy="1113000"/>
            <a:chOff x="5965650" y="3511763"/>
            <a:chExt cx="1465500" cy="1113000"/>
          </a:xfrm>
        </p:grpSpPr>
        <p:sp>
          <p:nvSpPr>
            <p:cNvPr id="207" name="Google Shape;207;p19"/>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Location</a:t>
              </a:r>
              <a:endParaRPr sz="1600" b="1"/>
            </a:p>
          </p:txBody>
        </p:sp>
        <p:pic>
          <p:nvPicPr>
            <p:cNvPr id="208" name="Google Shape;208;p19"/>
            <p:cNvPicPr preferRelativeResize="0"/>
            <p:nvPr/>
          </p:nvPicPr>
          <p:blipFill rotWithShape="1">
            <a:blip r:embed="rId19">
              <a:alphaModFix/>
            </a:blip>
            <a:srcRect l="-8940" r="8940"/>
            <a:stretch/>
          </p:blipFill>
          <p:spPr>
            <a:xfrm>
              <a:off x="6246300" y="3511763"/>
              <a:ext cx="751025" cy="751025"/>
            </a:xfrm>
            <a:prstGeom prst="rect">
              <a:avLst/>
            </a:prstGeom>
            <a:noFill/>
            <a:ln>
              <a:noFill/>
            </a:ln>
          </p:spPr>
        </p:pic>
      </p:grpSp>
      <p:grpSp>
        <p:nvGrpSpPr>
          <p:cNvPr id="209" name="Google Shape;209;p19"/>
          <p:cNvGrpSpPr/>
          <p:nvPr/>
        </p:nvGrpSpPr>
        <p:grpSpPr>
          <a:xfrm>
            <a:off x="7524001" y="3473800"/>
            <a:ext cx="1465500" cy="1150975"/>
            <a:chOff x="7524001" y="3473800"/>
            <a:chExt cx="1465500" cy="1150975"/>
          </a:xfrm>
        </p:grpSpPr>
        <p:sp>
          <p:nvSpPr>
            <p:cNvPr id="210" name="Google Shape;210;p19"/>
            <p:cNvSpPr txBox="1"/>
            <p:nvPr/>
          </p:nvSpPr>
          <p:spPr>
            <a:xfrm>
              <a:off x="7524001" y="41801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PizzoElectric</a:t>
              </a:r>
              <a:endParaRPr sz="1600" b="1"/>
            </a:p>
          </p:txBody>
        </p:sp>
        <p:pic>
          <p:nvPicPr>
            <p:cNvPr id="211" name="Google Shape;211;p19"/>
            <p:cNvPicPr preferRelativeResize="0"/>
            <p:nvPr/>
          </p:nvPicPr>
          <p:blipFill>
            <a:blip r:embed="rId20">
              <a:alphaModFix/>
            </a:blip>
            <a:stretch>
              <a:fillRect/>
            </a:stretch>
          </p:blipFill>
          <p:spPr>
            <a:xfrm>
              <a:off x="7921213" y="3473800"/>
              <a:ext cx="733975" cy="7339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10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1000"/>
                                        <p:tgtEl>
                                          <p:spTgt spid="173"/>
                                        </p:tgtEl>
                                      </p:cBhvr>
                                    </p:animEffect>
                                  </p:childTnLst>
                                </p:cTn>
                              </p:par>
                              <p:par>
                                <p:cTn id="20" presetID="10" presetClass="entr" presetSubtype="0" fill="hold" nodeType="with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1000"/>
                                        <p:tgtEl>
                                          <p:spTgt spid="1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fade">
                                      <p:cBhvr>
                                        <p:cTn id="27" dur="1000"/>
                                        <p:tgtEl>
                                          <p:spTgt spid="158"/>
                                        </p:tgtEl>
                                      </p:cBhvr>
                                    </p:animEffect>
                                  </p:childTnLst>
                                </p:cTn>
                              </p:par>
                              <p:par>
                                <p:cTn id="28" presetID="10" presetClass="entr" presetSubtype="0" fill="hold" nodeType="with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fade">
                                      <p:cBhvr>
                                        <p:cTn id="30" dur="1000"/>
                                        <p:tgtEl>
                                          <p:spTgt spid="176"/>
                                        </p:tgtEl>
                                      </p:cBhvr>
                                    </p:animEffect>
                                  </p:childTnLst>
                                </p:cTn>
                              </p:par>
                              <p:par>
                                <p:cTn id="31" presetID="10" presetClass="entr" presetSubtype="0" fill="hold" nodeType="withEffect">
                                  <p:stCondLst>
                                    <p:cond delay="0"/>
                                  </p:stCondLst>
                                  <p:childTnLst>
                                    <p:set>
                                      <p:cBhvr>
                                        <p:cTn id="32" dur="1" fill="hold">
                                          <p:stCondLst>
                                            <p:cond delay="0"/>
                                          </p:stCondLst>
                                        </p:cTn>
                                        <p:tgtEl>
                                          <p:spTgt spid="179"/>
                                        </p:tgtEl>
                                        <p:attrNameLst>
                                          <p:attrName>style.visibility</p:attrName>
                                        </p:attrNameLst>
                                      </p:cBhvr>
                                      <p:to>
                                        <p:strVal val="visible"/>
                                      </p:to>
                                    </p:set>
                                    <p:animEffect transition="in" filter="fade">
                                      <p:cBhvr>
                                        <p:cTn id="33" dur="1000"/>
                                        <p:tgtEl>
                                          <p:spTgt spid="179"/>
                                        </p:tgtEl>
                                      </p:cBhvr>
                                    </p:animEffect>
                                  </p:childTnLst>
                                </p:cTn>
                              </p:par>
                              <p:par>
                                <p:cTn id="34" presetID="10" presetClass="entr" presetSubtype="0" fill="hold" nodeType="with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fade">
                                      <p:cBhvr>
                                        <p:cTn id="36" dur="1000"/>
                                        <p:tgtEl>
                                          <p:spTgt spid="182"/>
                                        </p:tgtEl>
                                      </p:cBhvr>
                                    </p:animEffect>
                                  </p:childTnLst>
                                </p:cTn>
                              </p:par>
                              <p:par>
                                <p:cTn id="37" presetID="10" presetClass="entr" presetSubtype="0"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fade">
                                      <p:cBhvr>
                                        <p:cTn id="39" dur="1000"/>
                                        <p:tgtEl>
                                          <p:spTgt spid="185"/>
                                        </p:tgtEl>
                                      </p:cBhvr>
                                    </p:animEffect>
                                  </p:childTnLst>
                                </p:cTn>
                              </p:par>
                              <p:par>
                                <p:cTn id="40" presetID="10" presetClass="entr" presetSubtype="0"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fade">
                                      <p:cBhvr>
                                        <p:cTn id="42" dur="1000"/>
                                        <p:tgtEl>
                                          <p:spTgt spid="18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fade">
                                      <p:cBhvr>
                                        <p:cTn id="47" dur="1000"/>
                                        <p:tgtEl>
                                          <p:spTgt spid="191"/>
                                        </p:tgtEl>
                                      </p:cBhvr>
                                    </p:animEffect>
                                  </p:childTnLst>
                                </p:cTn>
                              </p:par>
                              <p:par>
                                <p:cTn id="48" presetID="10" presetClass="entr" presetSubtype="0" fill="hold" nodeType="withEffect">
                                  <p:stCondLst>
                                    <p:cond delay="0"/>
                                  </p:stCondLst>
                                  <p:childTnLst>
                                    <p:set>
                                      <p:cBhvr>
                                        <p:cTn id="49" dur="1" fill="hold">
                                          <p:stCondLst>
                                            <p:cond delay="0"/>
                                          </p:stCondLst>
                                        </p:cTn>
                                        <p:tgtEl>
                                          <p:spTgt spid="194"/>
                                        </p:tgtEl>
                                        <p:attrNameLst>
                                          <p:attrName>style.visibility</p:attrName>
                                        </p:attrNameLst>
                                      </p:cBhvr>
                                      <p:to>
                                        <p:strVal val="visible"/>
                                      </p:to>
                                    </p:set>
                                    <p:animEffect transition="in" filter="fade">
                                      <p:cBhvr>
                                        <p:cTn id="50" dur="1000"/>
                                        <p:tgtEl>
                                          <p:spTgt spid="194"/>
                                        </p:tgtEl>
                                      </p:cBhvr>
                                    </p:animEffect>
                                  </p:childTnLst>
                                </p:cTn>
                              </p:par>
                              <p:par>
                                <p:cTn id="51" presetID="10" presetClass="entr" presetSubtype="0" fill="hold" nodeType="withEffect">
                                  <p:stCondLst>
                                    <p:cond delay="0"/>
                                  </p:stCondLst>
                                  <p:childTnLst>
                                    <p:set>
                                      <p:cBhvr>
                                        <p:cTn id="52" dur="1" fill="hold">
                                          <p:stCondLst>
                                            <p:cond delay="0"/>
                                          </p:stCondLst>
                                        </p:cTn>
                                        <p:tgtEl>
                                          <p:spTgt spid="200"/>
                                        </p:tgtEl>
                                        <p:attrNameLst>
                                          <p:attrName>style.visibility</p:attrName>
                                        </p:attrNameLst>
                                      </p:cBhvr>
                                      <p:to>
                                        <p:strVal val="visible"/>
                                      </p:to>
                                    </p:set>
                                    <p:animEffect transition="in" filter="fade">
                                      <p:cBhvr>
                                        <p:cTn id="53" dur="1000"/>
                                        <p:tgtEl>
                                          <p:spTgt spid="200"/>
                                        </p:tgtEl>
                                      </p:cBhvr>
                                    </p:animEffect>
                                  </p:childTnLst>
                                </p:cTn>
                              </p:par>
                              <p:par>
                                <p:cTn id="54" presetID="10" presetClass="entr" presetSubtype="0" fill="hold" nodeType="withEffect">
                                  <p:stCondLst>
                                    <p:cond delay="0"/>
                                  </p:stCondLst>
                                  <p:childTnLst>
                                    <p:set>
                                      <p:cBhvr>
                                        <p:cTn id="55" dur="1" fill="hold">
                                          <p:stCondLst>
                                            <p:cond delay="0"/>
                                          </p:stCondLst>
                                        </p:cTn>
                                        <p:tgtEl>
                                          <p:spTgt spid="203"/>
                                        </p:tgtEl>
                                        <p:attrNameLst>
                                          <p:attrName>style.visibility</p:attrName>
                                        </p:attrNameLst>
                                      </p:cBhvr>
                                      <p:to>
                                        <p:strVal val="visible"/>
                                      </p:to>
                                    </p:set>
                                    <p:animEffect transition="in" filter="fade">
                                      <p:cBhvr>
                                        <p:cTn id="56" dur="1000"/>
                                        <p:tgtEl>
                                          <p:spTgt spid="203"/>
                                        </p:tgtEl>
                                      </p:cBhvr>
                                    </p:animEffect>
                                  </p:childTnLst>
                                </p:cTn>
                              </p:par>
                              <p:par>
                                <p:cTn id="57" presetID="10" presetClass="entr" presetSubtype="0" fill="hold" nodeType="withEffect">
                                  <p:stCondLst>
                                    <p:cond delay="0"/>
                                  </p:stCondLst>
                                  <p:childTnLst>
                                    <p:set>
                                      <p:cBhvr>
                                        <p:cTn id="58" dur="1" fill="hold">
                                          <p:stCondLst>
                                            <p:cond delay="0"/>
                                          </p:stCondLst>
                                        </p:cTn>
                                        <p:tgtEl>
                                          <p:spTgt spid="206"/>
                                        </p:tgtEl>
                                        <p:attrNameLst>
                                          <p:attrName>style.visibility</p:attrName>
                                        </p:attrNameLst>
                                      </p:cBhvr>
                                      <p:to>
                                        <p:strVal val="visible"/>
                                      </p:to>
                                    </p:set>
                                    <p:animEffect transition="in" filter="fade">
                                      <p:cBhvr>
                                        <p:cTn id="59" dur="1000"/>
                                        <p:tgtEl>
                                          <p:spTgt spid="206"/>
                                        </p:tgtEl>
                                      </p:cBhvr>
                                    </p:animEffect>
                                  </p:childTnLst>
                                </p:cTn>
                              </p:par>
                              <p:par>
                                <p:cTn id="60" presetID="10" presetClass="entr" presetSubtype="0" fill="hold" nodeType="with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6"/>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DUST SENSOR</a:t>
            </a:r>
            <a:endParaRPr sz="1800" b="1">
              <a:solidFill>
                <a:srgbClr val="990000"/>
              </a:solidFill>
            </a:endParaRPr>
          </a:p>
        </p:txBody>
      </p:sp>
      <p:pic>
        <p:nvPicPr>
          <p:cNvPr id="450" name="Google Shape;450;p46"/>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1" name="Google Shape;451;p46"/>
          <p:cNvPicPr preferRelativeResize="0"/>
          <p:nvPr/>
        </p:nvPicPr>
        <p:blipFill>
          <a:blip r:embed="rId4">
            <a:alphaModFix/>
          </a:blip>
          <a:stretch>
            <a:fillRect/>
          </a:stretch>
        </p:blipFill>
        <p:spPr>
          <a:xfrm>
            <a:off x="388175" y="1327350"/>
            <a:ext cx="3324500" cy="2214125"/>
          </a:xfrm>
          <a:prstGeom prst="rect">
            <a:avLst/>
          </a:prstGeom>
          <a:noFill/>
          <a:ln>
            <a:noFill/>
          </a:ln>
        </p:spPr>
      </p:pic>
      <p:sp>
        <p:nvSpPr>
          <p:cNvPr id="452" name="Google Shape;452;p46"/>
          <p:cNvSpPr txBox="1"/>
          <p:nvPr/>
        </p:nvSpPr>
        <p:spPr>
          <a:xfrm>
            <a:off x="4381500" y="1515325"/>
            <a:ext cx="3000000" cy="1900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Optical sensing method is equipped in Dust Sensor. The sensor contains IR LED whose light is bounced back from the dust particle, and the reflected light is sensed by the photo sensor inside the sensor module.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ECG MODULE</a:t>
            </a:r>
            <a:endParaRPr sz="1800" b="1">
              <a:solidFill>
                <a:srgbClr val="990000"/>
              </a:solidFill>
            </a:endParaRPr>
          </a:p>
        </p:txBody>
      </p:sp>
      <p:pic>
        <p:nvPicPr>
          <p:cNvPr id="458" name="Google Shape;458;p47"/>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9" name="Google Shape;459;p47"/>
          <p:cNvPicPr preferRelativeResize="0"/>
          <p:nvPr/>
        </p:nvPicPr>
        <p:blipFill>
          <a:blip r:embed="rId4">
            <a:alphaModFix/>
          </a:blip>
          <a:stretch>
            <a:fillRect/>
          </a:stretch>
        </p:blipFill>
        <p:spPr>
          <a:xfrm>
            <a:off x="239725" y="1217825"/>
            <a:ext cx="3768525" cy="3071300"/>
          </a:xfrm>
          <a:prstGeom prst="rect">
            <a:avLst/>
          </a:prstGeom>
          <a:noFill/>
          <a:ln>
            <a:noFill/>
          </a:ln>
        </p:spPr>
      </p:pic>
      <p:sp>
        <p:nvSpPr>
          <p:cNvPr id="460" name="Google Shape;460;p47"/>
          <p:cNvSpPr txBox="1"/>
          <p:nvPr/>
        </p:nvSpPr>
        <p:spPr>
          <a:xfrm>
            <a:off x="4987650" y="1518250"/>
            <a:ext cx="3000000" cy="177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ECG module is used to measure the electrical activity of the heart. The data recorded can be charted and utilised for study. the module is taken in use with some additional cip to generate clear signal of the data input.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8"/>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JOYSTICK MODULE</a:t>
            </a:r>
            <a:endParaRPr sz="1800" b="1">
              <a:solidFill>
                <a:srgbClr val="990000"/>
              </a:solidFill>
            </a:endParaRPr>
          </a:p>
        </p:txBody>
      </p:sp>
      <p:pic>
        <p:nvPicPr>
          <p:cNvPr id="466" name="Google Shape;466;p48"/>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67" name="Google Shape;467;p48"/>
          <p:cNvPicPr preferRelativeResize="0"/>
          <p:nvPr/>
        </p:nvPicPr>
        <p:blipFill>
          <a:blip r:embed="rId4">
            <a:alphaModFix/>
          </a:blip>
          <a:stretch>
            <a:fillRect/>
          </a:stretch>
        </p:blipFill>
        <p:spPr>
          <a:xfrm>
            <a:off x="1078075" y="1440925"/>
            <a:ext cx="2187925" cy="2161675"/>
          </a:xfrm>
          <a:prstGeom prst="rect">
            <a:avLst/>
          </a:prstGeom>
          <a:noFill/>
          <a:ln>
            <a:noFill/>
          </a:ln>
        </p:spPr>
      </p:pic>
      <p:sp>
        <p:nvSpPr>
          <p:cNvPr id="468" name="Google Shape;468;p48"/>
          <p:cNvSpPr txBox="1"/>
          <p:nvPr/>
        </p:nvSpPr>
        <p:spPr>
          <a:xfrm>
            <a:off x="4572000" y="1137800"/>
            <a:ext cx="3000000" cy="246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600"/>
              </a:spcAft>
              <a:buNone/>
            </a:pPr>
            <a:r>
              <a:rPr lang="en" sz="1200">
                <a:solidFill>
                  <a:schemeClr val="dk1"/>
                </a:solidFill>
              </a:rPr>
              <a:t>A joystick is a device to input x-y position  coordinates into a computer. input device that rotates around a base. The angle at which it is rotated is reported to the device. For adding a low cost, game like feature to your system, joystick is one of that most affordable option. For X and Y measurements, the module has two potentiometers attached to it, Along with this, at top, an additional switch is attached to the module.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FLEX SENSOR</a:t>
            </a:r>
            <a:endParaRPr sz="1800" b="1">
              <a:solidFill>
                <a:srgbClr val="990000"/>
              </a:solidFill>
            </a:endParaRPr>
          </a:p>
        </p:txBody>
      </p:sp>
      <p:pic>
        <p:nvPicPr>
          <p:cNvPr id="474" name="Google Shape;474;p4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75" name="Google Shape;475;p49"/>
          <p:cNvPicPr preferRelativeResize="0"/>
          <p:nvPr/>
        </p:nvPicPr>
        <p:blipFill>
          <a:blip r:embed="rId4">
            <a:alphaModFix/>
          </a:blip>
          <a:stretch>
            <a:fillRect/>
          </a:stretch>
        </p:blipFill>
        <p:spPr>
          <a:xfrm>
            <a:off x="300850" y="1067350"/>
            <a:ext cx="3008801" cy="3008801"/>
          </a:xfrm>
          <a:prstGeom prst="rect">
            <a:avLst/>
          </a:prstGeom>
          <a:noFill/>
          <a:ln>
            <a:noFill/>
          </a:ln>
        </p:spPr>
      </p:pic>
      <p:sp>
        <p:nvSpPr>
          <p:cNvPr id="476" name="Google Shape;476;p49"/>
          <p:cNvSpPr txBox="1"/>
          <p:nvPr/>
        </p:nvSpPr>
        <p:spPr>
          <a:xfrm>
            <a:off x="4414900" y="1353100"/>
            <a:ext cx="3000000" cy="1934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flex sensor is a flexible potentiometer, that detects the amount (angle) of deflection or bending by proportionally varying its resistance. Generally, it is found to be unidirectional i.e. change in resistance occur in response to the bend or the particles motion in one particular direction.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WEIGHT SENSOR</a:t>
            </a:r>
            <a:endParaRPr sz="1800" b="1">
              <a:solidFill>
                <a:srgbClr val="990000"/>
              </a:solidFill>
            </a:endParaRPr>
          </a:p>
        </p:txBody>
      </p:sp>
      <p:pic>
        <p:nvPicPr>
          <p:cNvPr id="482" name="Google Shape;482;p50"/>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83" name="Google Shape;483;p50"/>
          <p:cNvPicPr preferRelativeResize="0"/>
          <p:nvPr/>
        </p:nvPicPr>
        <p:blipFill>
          <a:blip r:embed="rId4">
            <a:alphaModFix/>
          </a:blip>
          <a:stretch>
            <a:fillRect/>
          </a:stretch>
        </p:blipFill>
        <p:spPr>
          <a:xfrm>
            <a:off x="533400" y="938375"/>
            <a:ext cx="3257550" cy="3248025"/>
          </a:xfrm>
          <a:prstGeom prst="rect">
            <a:avLst/>
          </a:prstGeom>
          <a:noFill/>
          <a:ln>
            <a:noFill/>
          </a:ln>
        </p:spPr>
      </p:pic>
      <p:sp>
        <p:nvSpPr>
          <p:cNvPr id="484" name="Google Shape;484;p50"/>
          <p:cNvSpPr txBox="1"/>
          <p:nvPr/>
        </p:nvSpPr>
        <p:spPr>
          <a:xfrm>
            <a:off x="4832300" y="1238496"/>
            <a:ext cx="3000000" cy="212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Weight Sensor or Load Cell is the transducer which transforms fore or pressure applied to it into electrical output. Inside them, cells have starin gauges which changes their shape when pressure is applied on them, which in turn changes their internal resistance thus changes the electrical output for usage.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REMOTE</a:t>
            </a:r>
            <a:endParaRPr sz="1800" b="1">
              <a:solidFill>
                <a:srgbClr val="990000"/>
              </a:solidFill>
            </a:endParaRPr>
          </a:p>
        </p:txBody>
      </p:sp>
      <p:pic>
        <p:nvPicPr>
          <p:cNvPr id="491" name="Google Shape;491;p51"/>
          <p:cNvPicPr preferRelativeResize="0"/>
          <p:nvPr/>
        </p:nvPicPr>
        <p:blipFill>
          <a:blip r:embed="rId3">
            <a:alphaModFix/>
          </a:blip>
          <a:stretch>
            <a:fillRect/>
          </a:stretch>
        </p:blipFill>
        <p:spPr>
          <a:xfrm>
            <a:off x="606475" y="1329925"/>
            <a:ext cx="3497825" cy="2623376"/>
          </a:xfrm>
          <a:prstGeom prst="rect">
            <a:avLst/>
          </a:prstGeom>
          <a:noFill/>
          <a:ln>
            <a:noFill/>
          </a:ln>
        </p:spPr>
      </p:pic>
      <p:sp>
        <p:nvSpPr>
          <p:cNvPr id="492" name="Google Shape;492;p51"/>
          <p:cNvSpPr txBox="1"/>
          <p:nvPr/>
        </p:nvSpPr>
        <p:spPr>
          <a:xfrm>
            <a:off x="4952025" y="1462125"/>
            <a:ext cx="3000000" cy="2306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 IR communication, IR transmitter and IR receiver are the two crucial part of the working system. Although the IR transmitter may be similar as the normal LED but it produces light in IR spectrum. On the other side the receiver receives the signal, the circuit attached decodes that signal and uses it in the system.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CAMERA MODULE</a:t>
            </a:r>
            <a:endParaRPr sz="1800" b="1">
              <a:solidFill>
                <a:srgbClr val="990000"/>
              </a:solidFill>
            </a:endParaRPr>
          </a:p>
        </p:txBody>
      </p:sp>
      <p:pic>
        <p:nvPicPr>
          <p:cNvPr id="499" name="Google Shape;499;p52"/>
          <p:cNvPicPr preferRelativeResize="0"/>
          <p:nvPr/>
        </p:nvPicPr>
        <p:blipFill>
          <a:blip r:embed="rId3">
            <a:alphaModFix/>
          </a:blip>
          <a:stretch>
            <a:fillRect/>
          </a:stretch>
        </p:blipFill>
        <p:spPr>
          <a:xfrm>
            <a:off x="423125" y="1234063"/>
            <a:ext cx="4013051" cy="2675375"/>
          </a:xfrm>
          <a:prstGeom prst="rect">
            <a:avLst/>
          </a:prstGeom>
          <a:noFill/>
          <a:ln>
            <a:noFill/>
          </a:ln>
        </p:spPr>
      </p:pic>
      <p:sp>
        <p:nvSpPr>
          <p:cNvPr id="500" name="Google Shape;500;p52"/>
          <p:cNvSpPr txBox="1"/>
          <p:nvPr/>
        </p:nvSpPr>
        <p:spPr>
          <a:xfrm>
            <a:off x="4943325" y="1923375"/>
            <a:ext cx="3000000" cy="1436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Camera module is a low end operating camera giving you basic functionalities to capture the image, obviously not in high Mega Pixels but it's good for learning.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MUSCLE SENSOR</a:t>
            </a:r>
            <a:endParaRPr sz="1800" b="1">
              <a:solidFill>
                <a:srgbClr val="990000"/>
              </a:solidFill>
            </a:endParaRPr>
          </a:p>
        </p:txBody>
      </p:sp>
      <p:pic>
        <p:nvPicPr>
          <p:cNvPr id="507" name="Google Shape;507;p53"/>
          <p:cNvPicPr preferRelativeResize="0"/>
          <p:nvPr/>
        </p:nvPicPr>
        <p:blipFill>
          <a:blip r:embed="rId3">
            <a:alphaModFix/>
          </a:blip>
          <a:stretch>
            <a:fillRect/>
          </a:stretch>
        </p:blipFill>
        <p:spPr>
          <a:xfrm>
            <a:off x="571550" y="1080450"/>
            <a:ext cx="2982600" cy="2982600"/>
          </a:xfrm>
          <a:prstGeom prst="rect">
            <a:avLst/>
          </a:prstGeom>
          <a:noFill/>
          <a:ln>
            <a:noFill/>
          </a:ln>
        </p:spPr>
      </p:pic>
      <p:sp>
        <p:nvSpPr>
          <p:cNvPr id="508" name="Google Shape;508;p53"/>
          <p:cNvSpPr txBox="1"/>
          <p:nvPr/>
        </p:nvSpPr>
        <p:spPr>
          <a:xfrm>
            <a:off x="4572000" y="1331575"/>
            <a:ext cx="3000000" cy="2663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Electromyography is the concept which relates to the electrical potential of the muscle, the muscle sensors use this concept to judge the muscle activity. As whenever the muscle needs to flex, the brain sends electrical signal to muscle to start recruiting motor units. The muscle sensor will take in these electrical activities and output them into analog signal.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POTENTIOMETER</a:t>
            </a:r>
            <a:endParaRPr sz="1800" b="1">
              <a:solidFill>
                <a:srgbClr val="990000"/>
              </a:solidFill>
            </a:endParaRPr>
          </a:p>
        </p:txBody>
      </p:sp>
      <p:pic>
        <p:nvPicPr>
          <p:cNvPr id="515" name="Google Shape;515;p54"/>
          <p:cNvPicPr preferRelativeResize="0"/>
          <p:nvPr/>
        </p:nvPicPr>
        <p:blipFill>
          <a:blip r:embed="rId3">
            <a:alphaModFix/>
          </a:blip>
          <a:stretch>
            <a:fillRect/>
          </a:stretch>
        </p:blipFill>
        <p:spPr>
          <a:xfrm>
            <a:off x="720000" y="1342688"/>
            <a:ext cx="5314200" cy="1658025"/>
          </a:xfrm>
          <a:prstGeom prst="rect">
            <a:avLst/>
          </a:prstGeom>
          <a:noFill/>
          <a:ln>
            <a:noFill/>
          </a:ln>
        </p:spPr>
      </p:pic>
      <p:sp>
        <p:nvSpPr>
          <p:cNvPr id="516" name="Google Shape;516;p54"/>
          <p:cNvSpPr txBox="1"/>
          <p:nvPr/>
        </p:nvSpPr>
        <p:spPr>
          <a:xfrm>
            <a:off x="5979000" y="1392475"/>
            <a:ext cx="3000000" cy="140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Potentiometer works on varying the sliding potion of the contact in order to change the resistance output. The output voltage is the voltage dip between fixed and sliding contact.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2" name="Google Shape;522;p55"/>
          <p:cNvPicPr preferRelativeResize="0"/>
          <p:nvPr/>
        </p:nvPicPr>
        <p:blipFill>
          <a:blip r:embed="rId3">
            <a:alphaModFix/>
          </a:blip>
          <a:stretch>
            <a:fillRect/>
          </a:stretch>
        </p:blipFill>
        <p:spPr>
          <a:xfrm>
            <a:off x="3005950" y="2006419"/>
            <a:ext cx="441436" cy="443400"/>
          </a:xfrm>
          <a:prstGeom prst="rect">
            <a:avLst/>
          </a:prstGeom>
          <a:noFill/>
          <a:ln>
            <a:noFill/>
          </a:ln>
        </p:spPr>
      </p:pic>
      <p:sp>
        <p:nvSpPr>
          <p:cNvPr id="523" name="Google Shape;523;p55"/>
          <p:cNvSpPr txBox="1"/>
          <p:nvPr/>
        </p:nvSpPr>
        <p:spPr>
          <a:xfrm>
            <a:off x="3579025" y="3795770"/>
            <a:ext cx="19701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#tinkeringindia</a:t>
            </a:r>
            <a:endParaRPr sz="1800" b="1" dirty="0"/>
          </a:p>
        </p:txBody>
      </p:sp>
      <p:sp>
        <p:nvSpPr>
          <p:cNvPr id="526" name="Google Shape;526;p55"/>
          <p:cNvSpPr txBox="1"/>
          <p:nvPr/>
        </p:nvSpPr>
        <p:spPr>
          <a:xfrm>
            <a:off x="1060675" y="2790533"/>
            <a:ext cx="7006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387ED1"/>
                </a:solidFill>
              </a:rPr>
              <a:t>Share and support us to reach more makerspaces</a:t>
            </a:r>
            <a:endParaRPr sz="2200" b="1" dirty="0">
              <a:solidFill>
                <a:srgbClr val="387ED1"/>
              </a:solidFill>
            </a:endParaRPr>
          </a:p>
        </p:txBody>
      </p:sp>
      <p:sp>
        <p:nvSpPr>
          <p:cNvPr id="527" name="Google Shape;527;p55"/>
          <p:cNvSpPr txBox="1"/>
          <p:nvPr/>
        </p:nvSpPr>
        <p:spPr>
          <a:xfrm>
            <a:off x="3244975" y="2006419"/>
            <a:ext cx="26382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t>+91 </a:t>
            </a:r>
            <a:r>
              <a:rPr lang="en" sz="2300" b="1" dirty="0" smtClean="0"/>
              <a:t>9033 004450</a:t>
            </a:r>
            <a:endParaRPr sz="2300" b="1" dirty="0"/>
          </a:p>
        </p:txBody>
      </p:sp>
      <p:sp>
        <p:nvSpPr>
          <p:cNvPr id="528" name="Google Shape;528;p55"/>
          <p:cNvSpPr txBox="1"/>
          <p:nvPr/>
        </p:nvSpPr>
        <p:spPr>
          <a:xfrm>
            <a:off x="2636775" y="1635644"/>
            <a:ext cx="34740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Whatsapp Helpline </a:t>
            </a:r>
            <a:endParaRPr sz="2000" b="1" dirty="0"/>
          </a:p>
        </p:txBody>
      </p:sp>
      <p:pic>
        <p:nvPicPr>
          <p:cNvPr id="531" name="Google Shape;531;p55"/>
          <p:cNvPicPr preferRelativeResize="0"/>
          <p:nvPr/>
        </p:nvPicPr>
        <p:blipFill>
          <a:blip r:embed="rId4">
            <a:alphaModFix/>
          </a:blip>
          <a:stretch>
            <a:fillRect/>
          </a:stretch>
        </p:blipFill>
        <p:spPr>
          <a:xfrm>
            <a:off x="3783498" y="3345244"/>
            <a:ext cx="1561175" cy="496450"/>
          </a:xfrm>
          <a:prstGeom prst="rect">
            <a:avLst/>
          </a:prstGeom>
          <a:noFill/>
          <a:ln>
            <a:noFill/>
          </a:ln>
        </p:spPr>
      </p:pic>
      <p:sp>
        <p:nvSpPr>
          <p:cNvPr id="15" name="Google Shape;58;p13"/>
          <p:cNvSpPr txBox="1"/>
          <p:nvPr/>
        </p:nvSpPr>
        <p:spPr>
          <a:xfrm>
            <a:off x="3454175" y="4184087"/>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6" name="Google Shape;58;p13"/>
          <p:cNvSpPr txBox="1"/>
          <p:nvPr/>
        </p:nvSpPr>
        <p:spPr>
          <a:xfrm>
            <a:off x="1806193" y="4870276"/>
            <a:ext cx="5531563"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t>P</a:t>
            </a:r>
            <a:r>
              <a:rPr lang="en" sz="1000" dirty="0" smtClean="0"/>
              <a:t>lease what’s app for any credit or removal</a:t>
            </a:r>
            <a:endParaRPr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0"/>
          <p:cNvSpPr txBox="1"/>
          <p:nvPr/>
        </p:nvSpPr>
        <p:spPr>
          <a:xfrm>
            <a:off x="2136600" y="0"/>
            <a:ext cx="48708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990000"/>
                </a:solidFill>
              </a:rPr>
              <a:t>LM35 TEMPERATURE SENSOR</a:t>
            </a:r>
            <a:endParaRPr sz="2400" b="1">
              <a:solidFill>
                <a:srgbClr val="990000"/>
              </a:solidFill>
            </a:endParaRPr>
          </a:p>
        </p:txBody>
      </p:sp>
      <p:pic>
        <p:nvPicPr>
          <p:cNvPr id="218" name="Google Shape;218;p20"/>
          <p:cNvPicPr preferRelativeResize="0"/>
          <p:nvPr/>
        </p:nvPicPr>
        <p:blipFill>
          <a:blip r:embed="rId3">
            <a:alphaModFix/>
          </a:blip>
          <a:stretch>
            <a:fillRect/>
          </a:stretch>
        </p:blipFill>
        <p:spPr>
          <a:xfrm>
            <a:off x="1917425" y="1634450"/>
            <a:ext cx="2057400" cy="2228850"/>
          </a:xfrm>
          <a:prstGeom prst="rect">
            <a:avLst/>
          </a:prstGeom>
          <a:noFill/>
          <a:ln>
            <a:noFill/>
          </a:ln>
        </p:spPr>
      </p:pic>
      <p:sp>
        <p:nvSpPr>
          <p:cNvPr id="219" name="Google Shape;219;p20"/>
          <p:cNvSpPr txBox="1"/>
          <p:nvPr/>
        </p:nvSpPr>
        <p:spPr>
          <a:xfrm>
            <a:off x="5507400" y="1259050"/>
            <a:ext cx="3000000" cy="328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t>Temperature </a:t>
            </a:r>
            <a:r>
              <a:rPr lang="en" dirty="0" smtClean="0"/>
              <a:t>sensor</a:t>
            </a:r>
            <a:endParaRPr lang="en" dirty="0"/>
          </a:p>
          <a:p>
            <a:pPr marL="0" lvl="0" indent="0" algn="just" rtl="0">
              <a:spcBef>
                <a:spcPts val="0"/>
              </a:spcBef>
              <a:spcAft>
                <a:spcPts val="0"/>
              </a:spcAft>
              <a:buNone/>
            </a:pPr>
            <a:endParaRPr lang="en" dirty="0" smtClean="0"/>
          </a:p>
          <a:p>
            <a:pPr marL="0" lvl="0" indent="0" algn="just" rtl="0">
              <a:spcBef>
                <a:spcPts val="0"/>
              </a:spcBef>
              <a:spcAft>
                <a:spcPts val="0"/>
              </a:spcAft>
              <a:buNone/>
            </a:pPr>
            <a:r>
              <a:rPr lang="en" dirty="0" smtClean="0"/>
              <a:t>LM35 </a:t>
            </a:r>
            <a:r>
              <a:rPr lang="en" dirty="0"/>
              <a:t>is a three terminal linear temperature </a:t>
            </a:r>
            <a:r>
              <a:rPr lang="en" dirty="0" smtClean="0"/>
              <a:t>sensor</a:t>
            </a:r>
            <a:endParaRPr dirty="0"/>
          </a:p>
        </p:txBody>
      </p:sp>
      <p:sp>
        <p:nvSpPr>
          <p:cNvPr id="220" name="Google Shape;220;p20"/>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 name="Rectangle 1"/>
          <p:cNvSpPr/>
          <p:nvPr/>
        </p:nvSpPr>
        <p:spPr>
          <a:xfrm>
            <a:off x="5573313" y="3174001"/>
            <a:ext cx="1930336" cy="1169551"/>
          </a:xfrm>
          <a:prstGeom prst="rect">
            <a:avLst/>
          </a:prstGeom>
        </p:spPr>
        <p:txBody>
          <a:bodyPr wrap="none">
            <a:spAutoFit/>
          </a:bodyPr>
          <a:lstStyle/>
          <a:p>
            <a:pPr lvl="0" algn="ctr"/>
            <a:r>
              <a:rPr lang="en-IN" dirty="0"/>
              <a:t>-55 degree </a:t>
            </a:r>
            <a:r>
              <a:rPr lang="en-IN" dirty="0" smtClean="0"/>
              <a:t>Celsius</a:t>
            </a:r>
            <a:br>
              <a:rPr lang="en-IN" dirty="0" smtClean="0"/>
            </a:br>
            <a:r>
              <a:rPr lang="en-IN" dirty="0" smtClean="0"/>
              <a:t> </a:t>
            </a:r>
          </a:p>
          <a:p>
            <a:pPr lvl="0" algn="ctr"/>
            <a:r>
              <a:rPr lang="en-IN" dirty="0" smtClean="0"/>
              <a:t>to</a:t>
            </a:r>
            <a:br>
              <a:rPr lang="en-IN" dirty="0" smtClean="0"/>
            </a:br>
            <a:r>
              <a:rPr lang="en-IN" dirty="0" smtClean="0"/>
              <a:t/>
            </a:r>
            <a:br>
              <a:rPr lang="en-IN" dirty="0" smtClean="0"/>
            </a:br>
            <a:r>
              <a:rPr lang="en-IN" dirty="0" smtClean="0"/>
              <a:t> </a:t>
            </a:r>
            <a:r>
              <a:rPr lang="en-IN" dirty="0"/>
              <a:t>+150 degree Celsius.</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1"/>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27" name="Google Shape;227;p21"/>
          <p:cNvSpPr txBox="1"/>
          <p:nvPr/>
        </p:nvSpPr>
        <p:spPr>
          <a:xfrm>
            <a:off x="2793773" y="154825"/>
            <a:ext cx="34023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90000"/>
                </a:solidFill>
              </a:rPr>
              <a:t>DHT 11 HUMIDITY SENSOR</a:t>
            </a:r>
            <a:endParaRPr sz="1800" b="1">
              <a:solidFill>
                <a:srgbClr val="990000"/>
              </a:solidFill>
            </a:endParaRPr>
          </a:p>
        </p:txBody>
      </p:sp>
      <p:pic>
        <p:nvPicPr>
          <p:cNvPr id="228" name="Google Shape;228;p21"/>
          <p:cNvPicPr preferRelativeResize="0"/>
          <p:nvPr/>
        </p:nvPicPr>
        <p:blipFill>
          <a:blip r:embed="rId3">
            <a:alphaModFix/>
          </a:blip>
          <a:stretch>
            <a:fillRect/>
          </a:stretch>
        </p:blipFill>
        <p:spPr>
          <a:xfrm>
            <a:off x="1068175" y="1511275"/>
            <a:ext cx="2581275" cy="1771650"/>
          </a:xfrm>
          <a:prstGeom prst="rect">
            <a:avLst/>
          </a:prstGeom>
          <a:noFill/>
          <a:ln>
            <a:noFill/>
          </a:ln>
        </p:spPr>
      </p:pic>
      <p:sp>
        <p:nvSpPr>
          <p:cNvPr id="229" name="Google Shape;229;p21"/>
          <p:cNvSpPr txBox="1"/>
          <p:nvPr/>
        </p:nvSpPr>
        <p:spPr>
          <a:xfrm>
            <a:off x="4977600" y="107175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highlight>
                  <a:schemeClr val="lt1"/>
                </a:highlight>
              </a:rPr>
              <a:t>Humidity sensor is a sensor used to sense the relative humidity of environment in its proximity. Modern day commonly available sensors of DHT series (DHT11 and DHT22) measure the temperature along with relative humidity. Where, relative humidity (RH) is the amount of water vapour present in air expressed as percentage of the amount needed for saturation at the same temperature.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2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EMS-014-A</a:t>
            </a:r>
            <a:endParaRPr b="1"/>
          </a:p>
        </p:txBody>
      </p:sp>
      <p:sp>
        <p:nvSpPr>
          <p:cNvPr id="236" name="Google Shape;236;p2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SENSOR</a:t>
            </a:r>
            <a:endParaRPr sz="1800" b="1">
              <a:solidFill>
                <a:srgbClr val="990000"/>
              </a:solidFill>
            </a:endParaRPr>
          </a:p>
        </p:txBody>
      </p:sp>
      <p:pic>
        <p:nvPicPr>
          <p:cNvPr id="237" name="Google Shape;237;p22"/>
          <p:cNvPicPr preferRelativeResize="0"/>
          <p:nvPr/>
        </p:nvPicPr>
        <p:blipFill>
          <a:blip r:embed="rId3">
            <a:alphaModFix/>
          </a:blip>
          <a:stretch>
            <a:fillRect/>
          </a:stretch>
        </p:blipFill>
        <p:spPr>
          <a:xfrm>
            <a:off x="937550" y="2147168"/>
            <a:ext cx="3199818" cy="1372275"/>
          </a:xfrm>
          <a:prstGeom prst="rect">
            <a:avLst/>
          </a:prstGeom>
          <a:noFill/>
          <a:ln>
            <a:noFill/>
          </a:ln>
        </p:spPr>
      </p:pic>
      <p:sp>
        <p:nvSpPr>
          <p:cNvPr id="238" name="Google Shape;238;p22"/>
          <p:cNvSpPr txBox="1"/>
          <p:nvPr/>
        </p:nvSpPr>
        <p:spPr>
          <a:xfrm>
            <a:off x="4844675" y="800675"/>
            <a:ext cx="3000000" cy="346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IR(Infrared Detector) is used to detect the object in its proximity. Along with this, it can also be used to detect the shade (Dark-Blackish or Light-Whitish) of an object under certain condition. They are inspired by pyrophilous (fire loving) insects. Being highly sensitive to infrared (IR) reception, they are able to detect forest fires at considerable distances. SImilarly, IR sensors work on the principle of reflection of light.</a:t>
            </a:r>
            <a:endParaRPr sz="1200">
              <a:solidFill>
                <a:schemeClr val="dk1"/>
              </a:solidFill>
            </a:endParaRPr>
          </a:p>
          <a:p>
            <a:pPr marL="0" lvl="0" indent="0" algn="just" rtl="0">
              <a:spcBef>
                <a:spcPts val="0"/>
              </a:spcBef>
              <a:spcAft>
                <a:spcPts val="0"/>
              </a:spcAft>
              <a:buNone/>
            </a:pPr>
            <a:r>
              <a:rPr lang="en" sz="1200">
                <a:solidFill>
                  <a:schemeClr val="dk1"/>
                </a:solidFill>
              </a:rPr>
              <a:t>There are 2 crucial components in the IR module; the IR Transmitter (IR Tx-LED) and IR Receiver (IR Rx-Photodiode or Phototransistor). Even though an IR Tx LED looks like a normal LED, the radiation emitted by it is invisible to the human eye.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2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EMS-019-A</a:t>
            </a:r>
            <a:endParaRPr b="1"/>
          </a:p>
        </p:txBody>
      </p:sp>
      <p:sp>
        <p:nvSpPr>
          <p:cNvPr id="245" name="Google Shape;245;p2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LDR SENSOR</a:t>
            </a:r>
            <a:endParaRPr sz="1800" b="1">
              <a:solidFill>
                <a:srgbClr val="990000"/>
              </a:solidFill>
            </a:endParaRPr>
          </a:p>
        </p:txBody>
      </p:sp>
      <p:sp>
        <p:nvSpPr>
          <p:cNvPr id="246" name="Google Shape;246;p23"/>
          <p:cNvSpPr txBox="1"/>
          <p:nvPr/>
        </p:nvSpPr>
        <p:spPr>
          <a:xfrm>
            <a:off x="4769250" y="1279350"/>
            <a:ext cx="3000000" cy="1688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light dependent photoresistor(or LDR) is a light-controlled variable resistor which works on the principle of photoconductivity. As the principle suggests that, with the increase in light intensity, the resistance of the photo-resistor decreases and vice-versa.</a:t>
            </a:r>
            <a:endParaRPr/>
          </a:p>
        </p:txBody>
      </p:sp>
      <p:pic>
        <p:nvPicPr>
          <p:cNvPr id="247" name="Google Shape;247;p23"/>
          <p:cNvPicPr preferRelativeResize="0"/>
          <p:nvPr/>
        </p:nvPicPr>
        <p:blipFill>
          <a:blip r:embed="rId3">
            <a:alphaModFix/>
          </a:blip>
          <a:stretch>
            <a:fillRect/>
          </a:stretch>
        </p:blipFill>
        <p:spPr>
          <a:xfrm>
            <a:off x="938350" y="1211925"/>
            <a:ext cx="2143125" cy="214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2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EMS-004-B</a:t>
            </a:r>
            <a:endParaRPr b="1"/>
          </a:p>
        </p:txBody>
      </p:sp>
      <p:sp>
        <p:nvSpPr>
          <p:cNvPr id="254" name="Google Shape;254;p2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SOUND DETECTION SENSOR</a:t>
            </a:r>
            <a:endParaRPr sz="1800" b="1">
              <a:solidFill>
                <a:srgbClr val="990000"/>
              </a:solidFill>
            </a:endParaRPr>
          </a:p>
        </p:txBody>
      </p:sp>
      <p:pic>
        <p:nvPicPr>
          <p:cNvPr id="255" name="Google Shape;255;p24"/>
          <p:cNvPicPr preferRelativeResize="0"/>
          <p:nvPr/>
        </p:nvPicPr>
        <p:blipFill>
          <a:blip r:embed="rId3">
            <a:alphaModFix/>
          </a:blip>
          <a:stretch>
            <a:fillRect/>
          </a:stretch>
        </p:blipFill>
        <p:spPr>
          <a:xfrm>
            <a:off x="868475" y="1640509"/>
            <a:ext cx="3316650" cy="1862475"/>
          </a:xfrm>
          <a:prstGeom prst="rect">
            <a:avLst/>
          </a:prstGeom>
          <a:noFill/>
          <a:ln>
            <a:noFill/>
          </a:ln>
        </p:spPr>
      </p:pic>
      <p:sp>
        <p:nvSpPr>
          <p:cNvPr id="256" name="Google Shape;256;p24"/>
          <p:cNvSpPr txBox="1"/>
          <p:nvPr/>
        </p:nvSpPr>
        <p:spPr>
          <a:xfrm>
            <a:off x="5117400" y="1137175"/>
            <a:ext cx="3000000" cy="230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222222"/>
                </a:solidFill>
                <a:highlight>
                  <a:schemeClr val="lt1"/>
                </a:highlight>
              </a:rPr>
              <a:t>The </a:t>
            </a:r>
            <a:r>
              <a:rPr lang="en" sz="1200">
                <a:solidFill>
                  <a:schemeClr val="dk1"/>
                </a:solidFill>
              </a:rPr>
              <a:t>sound sensor, as the name suggests, is a type of module which is used to Detect the sound. Generally, it has been seen that this module is used to detect the intensity of sound. It makes use of a microphone to provide input to the buffer, peak detector and an amplifier. This sensor detects a sound, and produces an output voltage signal to a microcontroller.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EMS-006-A</a:t>
            </a:r>
            <a:endParaRPr b="1"/>
          </a:p>
        </p:txBody>
      </p:sp>
      <p:sp>
        <p:nvSpPr>
          <p:cNvPr id="263" name="Google Shape;263;p2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PIR SENSOR</a:t>
            </a:r>
            <a:endParaRPr sz="1800" b="1">
              <a:solidFill>
                <a:srgbClr val="990000"/>
              </a:solidFill>
            </a:endParaRPr>
          </a:p>
        </p:txBody>
      </p:sp>
      <p:pic>
        <p:nvPicPr>
          <p:cNvPr id="264" name="Google Shape;264;p25"/>
          <p:cNvPicPr preferRelativeResize="0"/>
          <p:nvPr/>
        </p:nvPicPr>
        <p:blipFill>
          <a:blip r:embed="rId3">
            <a:alphaModFix/>
          </a:blip>
          <a:stretch>
            <a:fillRect/>
          </a:stretch>
        </p:blipFill>
        <p:spPr>
          <a:xfrm>
            <a:off x="966625" y="1823875"/>
            <a:ext cx="1976275" cy="1803250"/>
          </a:xfrm>
          <a:prstGeom prst="rect">
            <a:avLst/>
          </a:prstGeom>
          <a:noFill/>
          <a:ln>
            <a:noFill/>
          </a:ln>
        </p:spPr>
      </p:pic>
      <p:sp>
        <p:nvSpPr>
          <p:cNvPr id="265" name="Google Shape;265;p25"/>
          <p:cNvSpPr txBox="1"/>
          <p:nvPr/>
        </p:nvSpPr>
        <p:spPr>
          <a:xfrm>
            <a:off x="4860800" y="1405950"/>
            <a:ext cx="3000000" cy="206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A  PIR (passive infrared) sensor is an electronic sensor that detects Infrared(IR) light radiating from objects in its field of view. They are most often used in PIR-based motion detectors.</a:t>
            </a:r>
            <a:endParaRPr sz="1200">
              <a:solidFill>
                <a:schemeClr val="dk1"/>
              </a:solidFill>
            </a:endParaRPr>
          </a:p>
          <a:p>
            <a:pPr marL="0" lvl="0" indent="0" algn="just" rtl="0">
              <a:spcBef>
                <a:spcPts val="0"/>
              </a:spcBef>
              <a:spcAft>
                <a:spcPts val="0"/>
              </a:spcAft>
              <a:buNone/>
            </a:pPr>
            <a:r>
              <a:rPr lang="en" sz="1200">
                <a:solidFill>
                  <a:schemeClr val="dk1"/>
                </a:solidFill>
              </a:rPr>
              <a:t>PIR sensor is made of two slots which in turn are build by specific material that is</a:t>
            </a:r>
            <a:endParaRPr sz="1200">
              <a:solidFill>
                <a:schemeClr val="dk1"/>
              </a:solidFill>
            </a:endParaRPr>
          </a:p>
          <a:p>
            <a:pPr marL="0" lvl="0" indent="0" algn="just" rtl="0">
              <a:spcBef>
                <a:spcPts val="0"/>
              </a:spcBef>
              <a:spcAft>
                <a:spcPts val="0"/>
              </a:spcAft>
              <a:buNone/>
            </a:pPr>
            <a:r>
              <a:rPr lang="en" sz="1200">
                <a:solidFill>
                  <a:schemeClr val="dk1"/>
                </a:solidFill>
              </a:rPr>
              <a:t>sensitive to IR. There is Fresnel lens which looks that two slots can see out some distance.</a:t>
            </a:r>
            <a:endParaRPr sz="12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1995</Words>
  <Application>Microsoft Office PowerPoint</Application>
  <PresentationFormat>On-screen Show (16:9)</PresentationFormat>
  <Paragraphs>149</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Courier New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Projector PC</dc:creator>
  <cp:lastModifiedBy>Projector PC</cp:lastModifiedBy>
  <cp:revision>4</cp:revision>
  <dcterms:modified xsi:type="dcterms:W3CDTF">2021-04-08T10:04:30Z</dcterms:modified>
</cp:coreProperties>
</file>